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7" r:id="rId2"/>
    <p:sldId id="257" r:id="rId3"/>
    <p:sldId id="269" r:id="rId4"/>
    <p:sldId id="259" r:id="rId5"/>
    <p:sldId id="261" r:id="rId6"/>
    <p:sldId id="262" r:id="rId7"/>
    <p:sldId id="263" r:id="rId8"/>
    <p:sldId id="264" r:id="rId9"/>
    <p:sldId id="265" r:id="rId10"/>
    <p:sldId id="266" r:id="rId11"/>
    <p:sldId id="272" r:id="rId12"/>
    <p:sldId id="270" r:id="rId13"/>
    <p:sldId id="271" r:id="rId14"/>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116" d="100"/>
          <a:sy n="116" d="100"/>
        </p:scale>
        <p:origin x="3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7B96F9-064E-41C2-9D40-B4F6E2455AE9}" type="datetimeFigureOut">
              <a:rPr lang="vi-VN" smtClean="0"/>
              <a:t>05/02/2023</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F7C127-FB56-428F-A6C8-A49D3E4C6E79}" type="slidenum">
              <a:rPr lang="vi-VN" smtClean="0"/>
              <a:t>‹#›</a:t>
            </a:fld>
            <a:endParaRPr lang="vi-VN"/>
          </a:p>
        </p:txBody>
      </p:sp>
    </p:spTree>
    <p:extLst>
      <p:ext uri="{BB962C8B-B14F-4D97-AF65-F5344CB8AC3E}">
        <p14:creationId xmlns:p14="http://schemas.microsoft.com/office/powerpoint/2010/main" val="1569054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vi-VN">
              <a:latin typeface="Calibri" panose="020F050202020403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C10FB6B-B11E-443D-B515-11D00274FECE}" type="slidenum">
              <a:rPr lang="en-US" altLang="vi-VN">
                <a:latin typeface="Calibri" panose="020F0502020204030204" pitchFamily="34" charset="0"/>
              </a:rPr>
              <a:pPr eaLnBrk="1" hangingPunct="1"/>
              <a:t>12</a:t>
            </a:fld>
            <a:endParaRPr lang="en-US" altLang="vi-VN">
              <a:latin typeface="Calibri" panose="020F0502020204030204" pitchFamily="34" charset="0"/>
            </a:endParaRPr>
          </a:p>
        </p:txBody>
      </p:sp>
    </p:spTree>
    <p:extLst>
      <p:ext uri="{BB962C8B-B14F-4D97-AF65-F5344CB8AC3E}">
        <p14:creationId xmlns:p14="http://schemas.microsoft.com/office/powerpoint/2010/main" val="3838568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19D8467C-B5D5-48D5-A9BC-1DAE106B1962}" type="datetimeFigureOut">
              <a:rPr lang="vi-VN" smtClean="0"/>
              <a:t>05/02/2023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BECD869-7673-464A-86E5-0A8AD26783B0}" type="slidenum">
              <a:rPr lang="vi-VN" smtClean="0"/>
              <a:t>‹#›</a:t>
            </a:fld>
            <a:endParaRPr lang="vi-VN"/>
          </a:p>
        </p:txBody>
      </p:sp>
    </p:spTree>
    <p:extLst>
      <p:ext uri="{BB962C8B-B14F-4D97-AF65-F5344CB8AC3E}">
        <p14:creationId xmlns:p14="http://schemas.microsoft.com/office/powerpoint/2010/main" val="1849657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19D8467C-B5D5-48D5-A9BC-1DAE106B1962}" type="datetimeFigureOut">
              <a:rPr lang="vi-VN" smtClean="0"/>
              <a:t>05/02/2023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BECD869-7673-464A-86E5-0A8AD26783B0}" type="slidenum">
              <a:rPr lang="vi-VN" smtClean="0"/>
              <a:t>‹#›</a:t>
            </a:fld>
            <a:endParaRPr lang="vi-VN"/>
          </a:p>
        </p:txBody>
      </p:sp>
    </p:spTree>
    <p:extLst>
      <p:ext uri="{BB962C8B-B14F-4D97-AF65-F5344CB8AC3E}">
        <p14:creationId xmlns:p14="http://schemas.microsoft.com/office/powerpoint/2010/main" val="31015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19D8467C-B5D5-48D5-A9BC-1DAE106B1962}" type="datetimeFigureOut">
              <a:rPr lang="vi-VN" smtClean="0"/>
              <a:t>05/02/2023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BECD869-7673-464A-86E5-0A8AD26783B0}" type="slidenum">
              <a:rPr lang="vi-VN" smtClean="0"/>
              <a:t>‹#›</a:t>
            </a:fld>
            <a:endParaRPr lang="vi-VN"/>
          </a:p>
        </p:txBody>
      </p:sp>
    </p:spTree>
    <p:extLst>
      <p:ext uri="{BB962C8B-B14F-4D97-AF65-F5344CB8AC3E}">
        <p14:creationId xmlns:p14="http://schemas.microsoft.com/office/powerpoint/2010/main" val="1016143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19D8467C-B5D5-48D5-A9BC-1DAE106B1962}" type="datetimeFigureOut">
              <a:rPr lang="vi-VN" smtClean="0"/>
              <a:t>05/02/2023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BECD869-7673-464A-86E5-0A8AD26783B0}" type="slidenum">
              <a:rPr lang="vi-VN" smtClean="0"/>
              <a:t>‹#›</a:t>
            </a:fld>
            <a:endParaRPr lang="vi-VN"/>
          </a:p>
        </p:txBody>
      </p:sp>
    </p:spTree>
    <p:extLst>
      <p:ext uri="{BB962C8B-B14F-4D97-AF65-F5344CB8AC3E}">
        <p14:creationId xmlns:p14="http://schemas.microsoft.com/office/powerpoint/2010/main" val="1522743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D8467C-B5D5-48D5-A9BC-1DAE106B1962}" type="datetimeFigureOut">
              <a:rPr lang="vi-VN" smtClean="0"/>
              <a:t>05/02/2023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BECD869-7673-464A-86E5-0A8AD26783B0}" type="slidenum">
              <a:rPr lang="vi-VN" smtClean="0"/>
              <a:t>‹#›</a:t>
            </a:fld>
            <a:endParaRPr lang="vi-VN"/>
          </a:p>
        </p:txBody>
      </p:sp>
    </p:spTree>
    <p:extLst>
      <p:ext uri="{BB962C8B-B14F-4D97-AF65-F5344CB8AC3E}">
        <p14:creationId xmlns:p14="http://schemas.microsoft.com/office/powerpoint/2010/main" val="2358655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19D8467C-B5D5-48D5-A9BC-1DAE106B1962}" type="datetimeFigureOut">
              <a:rPr lang="vi-VN" smtClean="0"/>
              <a:t>05/02/2023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1BECD869-7673-464A-86E5-0A8AD26783B0}" type="slidenum">
              <a:rPr lang="vi-VN" smtClean="0"/>
              <a:t>‹#›</a:t>
            </a:fld>
            <a:endParaRPr lang="vi-VN"/>
          </a:p>
        </p:txBody>
      </p:sp>
    </p:spTree>
    <p:extLst>
      <p:ext uri="{BB962C8B-B14F-4D97-AF65-F5344CB8AC3E}">
        <p14:creationId xmlns:p14="http://schemas.microsoft.com/office/powerpoint/2010/main" val="4244221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19D8467C-B5D5-48D5-A9BC-1DAE106B1962}" type="datetimeFigureOut">
              <a:rPr lang="vi-VN" smtClean="0"/>
              <a:t>05/02/2023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1BECD869-7673-464A-86E5-0A8AD26783B0}" type="slidenum">
              <a:rPr lang="vi-VN" smtClean="0"/>
              <a:t>‹#›</a:t>
            </a:fld>
            <a:endParaRPr lang="vi-VN"/>
          </a:p>
        </p:txBody>
      </p:sp>
    </p:spTree>
    <p:extLst>
      <p:ext uri="{BB962C8B-B14F-4D97-AF65-F5344CB8AC3E}">
        <p14:creationId xmlns:p14="http://schemas.microsoft.com/office/powerpoint/2010/main" val="56256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19D8467C-B5D5-48D5-A9BC-1DAE106B1962}" type="datetimeFigureOut">
              <a:rPr lang="vi-VN" smtClean="0"/>
              <a:t>05/02/2023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1BECD869-7673-464A-86E5-0A8AD26783B0}" type="slidenum">
              <a:rPr lang="vi-VN" smtClean="0"/>
              <a:t>‹#›</a:t>
            </a:fld>
            <a:endParaRPr lang="vi-VN"/>
          </a:p>
        </p:txBody>
      </p:sp>
    </p:spTree>
    <p:extLst>
      <p:ext uri="{BB962C8B-B14F-4D97-AF65-F5344CB8AC3E}">
        <p14:creationId xmlns:p14="http://schemas.microsoft.com/office/powerpoint/2010/main" val="2996653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8467C-B5D5-48D5-A9BC-1DAE106B1962}" type="datetimeFigureOut">
              <a:rPr lang="vi-VN" smtClean="0"/>
              <a:t>05/02/2023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1BECD869-7673-464A-86E5-0A8AD26783B0}" type="slidenum">
              <a:rPr lang="vi-VN" smtClean="0"/>
              <a:t>‹#›</a:t>
            </a:fld>
            <a:endParaRPr lang="vi-VN"/>
          </a:p>
        </p:txBody>
      </p:sp>
    </p:spTree>
    <p:extLst>
      <p:ext uri="{BB962C8B-B14F-4D97-AF65-F5344CB8AC3E}">
        <p14:creationId xmlns:p14="http://schemas.microsoft.com/office/powerpoint/2010/main" val="2958946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D8467C-B5D5-48D5-A9BC-1DAE106B1962}" type="datetimeFigureOut">
              <a:rPr lang="vi-VN" smtClean="0"/>
              <a:t>05/02/2023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1BECD869-7673-464A-86E5-0A8AD26783B0}" type="slidenum">
              <a:rPr lang="vi-VN" smtClean="0"/>
              <a:t>‹#›</a:t>
            </a:fld>
            <a:endParaRPr lang="vi-VN"/>
          </a:p>
        </p:txBody>
      </p:sp>
    </p:spTree>
    <p:extLst>
      <p:ext uri="{BB962C8B-B14F-4D97-AF65-F5344CB8AC3E}">
        <p14:creationId xmlns:p14="http://schemas.microsoft.com/office/powerpoint/2010/main" val="328829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D8467C-B5D5-48D5-A9BC-1DAE106B1962}" type="datetimeFigureOut">
              <a:rPr lang="vi-VN" smtClean="0"/>
              <a:t>05/02/2023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1BECD869-7673-464A-86E5-0A8AD26783B0}" type="slidenum">
              <a:rPr lang="vi-VN" smtClean="0"/>
              <a:t>‹#›</a:t>
            </a:fld>
            <a:endParaRPr lang="vi-VN"/>
          </a:p>
        </p:txBody>
      </p:sp>
    </p:spTree>
    <p:extLst>
      <p:ext uri="{BB962C8B-B14F-4D97-AF65-F5344CB8AC3E}">
        <p14:creationId xmlns:p14="http://schemas.microsoft.com/office/powerpoint/2010/main" val="2970500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8467C-B5D5-48D5-A9BC-1DAE106B1962}" type="datetimeFigureOut">
              <a:rPr lang="vi-VN" smtClean="0"/>
              <a:t>05/02/2023</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CD869-7673-464A-86E5-0A8AD26783B0}" type="slidenum">
              <a:rPr lang="vi-VN" smtClean="0"/>
              <a:t>‹#›</a:t>
            </a:fld>
            <a:endParaRPr lang="vi-VN"/>
          </a:p>
        </p:txBody>
      </p:sp>
    </p:spTree>
    <p:extLst>
      <p:ext uri="{BB962C8B-B14F-4D97-AF65-F5344CB8AC3E}">
        <p14:creationId xmlns:p14="http://schemas.microsoft.com/office/powerpoint/2010/main" val="4283957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ChangeArrowheads="1"/>
          </p:cNvSpPr>
          <p:nvPr/>
        </p:nvSpPr>
        <p:spPr bwMode="auto">
          <a:xfrm>
            <a:off x="2667002" y="730293"/>
            <a:ext cx="184731"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sz="1050">
              <a:latin typeface="Times New Roman" panose="02020603050405020304" pitchFamily="18" charset="0"/>
            </a:endParaRPr>
          </a:p>
        </p:txBody>
      </p:sp>
      <p:sp>
        <p:nvSpPr>
          <p:cNvPr id="13316" name="Rectangle 4"/>
          <p:cNvSpPr>
            <a:spLocks noChangeArrowheads="1"/>
          </p:cNvSpPr>
          <p:nvPr/>
        </p:nvSpPr>
        <p:spPr bwMode="auto">
          <a:xfrm>
            <a:off x="2667002" y="730293"/>
            <a:ext cx="184731"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sz="1050">
              <a:latin typeface="Times New Roman" panose="02020603050405020304" pitchFamily="18" charset="0"/>
            </a:endParaRPr>
          </a:p>
        </p:txBody>
      </p:sp>
      <p:sp>
        <p:nvSpPr>
          <p:cNvPr id="13317" name="Rectangle 6"/>
          <p:cNvSpPr>
            <a:spLocks noChangeArrowheads="1"/>
          </p:cNvSpPr>
          <p:nvPr/>
        </p:nvSpPr>
        <p:spPr bwMode="auto">
          <a:xfrm>
            <a:off x="2667002" y="901743"/>
            <a:ext cx="184731"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sz="1050">
              <a:latin typeface="Times New Roman" panose="02020603050405020304" pitchFamily="18" charset="0"/>
            </a:endParaRPr>
          </a:p>
        </p:txBody>
      </p:sp>
      <p:sp>
        <p:nvSpPr>
          <p:cNvPr id="13318" name="Rectangle 7"/>
          <p:cNvSpPr>
            <a:spLocks noChangeArrowheads="1"/>
          </p:cNvSpPr>
          <p:nvPr/>
        </p:nvSpPr>
        <p:spPr bwMode="auto">
          <a:xfrm>
            <a:off x="2667002" y="2316205"/>
            <a:ext cx="184731"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sz="1050"/>
          </a:p>
        </p:txBody>
      </p:sp>
      <p:sp>
        <p:nvSpPr>
          <p:cNvPr id="13319" name="Rectangle 9"/>
          <p:cNvSpPr>
            <a:spLocks noChangeArrowheads="1"/>
          </p:cNvSpPr>
          <p:nvPr/>
        </p:nvSpPr>
        <p:spPr bwMode="auto">
          <a:xfrm>
            <a:off x="2667002" y="730293"/>
            <a:ext cx="184731"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sz="1050">
              <a:latin typeface="Times New Roman" panose="02020603050405020304" pitchFamily="18" charset="0"/>
            </a:endParaRPr>
          </a:p>
        </p:txBody>
      </p:sp>
      <p:sp>
        <p:nvSpPr>
          <p:cNvPr id="30" name="Text Box 3"/>
          <p:cNvSpPr txBox="1">
            <a:spLocks noChangeArrowheads="1"/>
          </p:cNvSpPr>
          <p:nvPr/>
        </p:nvSpPr>
        <p:spPr bwMode="auto">
          <a:xfrm>
            <a:off x="2191871" y="670910"/>
            <a:ext cx="7543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0"/>
              </a:spcBef>
            </a:pPr>
            <a:r>
              <a:rPr lang="en-US" altLang="en-US" sz="2400" b="1" i="1" dirty="0">
                <a:solidFill>
                  <a:schemeClr val="tx1">
                    <a:lumMod val="50000"/>
                  </a:schemeClr>
                </a:solidFill>
                <a:latin typeface="Times New Roman" panose="02020603050405020304" pitchFamily="18" charset="0"/>
              </a:rPr>
              <a:t>Nêu các tác dụng của dòng điện xoay chiều? </a:t>
            </a:r>
          </a:p>
        </p:txBody>
      </p:sp>
      <p:sp>
        <p:nvSpPr>
          <p:cNvPr id="31" name="Text Box 4"/>
          <p:cNvSpPr txBox="1">
            <a:spLocks noChangeArrowheads="1"/>
          </p:cNvSpPr>
          <p:nvPr/>
        </p:nvSpPr>
        <p:spPr bwMode="auto">
          <a:xfrm>
            <a:off x="2224335" y="2280316"/>
            <a:ext cx="91653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400" b="1" i="1" dirty="0">
                <a:solidFill>
                  <a:schemeClr val="tx1">
                    <a:lumMod val="50000"/>
                  </a:schemeClr>
                </a:solidFill>
                <a:latin typeface="Times New Roman" panose="02020603050405020304" pitchFamily="18" charset="0"/>
                <a:cs typeface="Times New Roman" panose="02020603050405020304" pitchFamily="18" charset="0"/>
              </a:rPr>
              <a:t>Nêu tính chất lực từ của dòng điện xoay chiều?</a:t>
            </a:r>
            <a:endParaRPr lang="vi-VN" sz="2400" b="1" i="1" dirty="0">
              <a:solidFill>
                <a:schemeClr val="tx1">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2" name="Oval 5"/>
          <p:cNvSpPr>
            <a:spLocks noChangeArrowheads="1"/>
          </p:cNvSpPr>
          <p:nvPr/>
        </p:nvSpPr>
        <p:spPr bwMode="auto">
          <a:xfrm>
            <a:off x="1060927" y="640438"/>
            <a:ext cx="846535" cy="460772"/>
          </a:xfrm>
          <a:prstGeom prst="ellipse">
            <a:avLst/>
          </a:pr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vi-VN" sz="2400" i="1" dirty="0">
                <a:solidFill>
                  <a:srgbClr val="FFFF00"/>
                </a:solidFill>
                <a:latin typeface="Times New Roman" panose="02020603050405020304" pitchFamily="18" charset="0"/>
              </a:rPr>
              <a:t>Câu 1</a:t>
            </a:r>
          </a:p>
        </p:txBody>
      </p:sp>
      <p:sp>
        <p:nvSpPr>
          <p:cNvPr id="33" name="Oval 6"/>
          <p:cNvSpPr>
            <a:spLocks noChangeArrowheads="1"/>
          </p:cNvSpPr>
          <p:nvPr/>
        </p:nvSpPr>
        <p:spPr bwMode="auto">
          <a:xfrm>
            <a:off x="1060927" y="2209801"/>
            <a:ext cx="821531" cy="467916"/>
          </a:xfrm>
          <a:prstGeom prst="ellipse">
            <a:avLst/>
          </a:pr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vi-VN" sz="2400" i="1" dirty="0">
                <a:solidFill>
                  <a:srgbClr val="FFFF00"/>
                </a:solidFill>
                <a:latin typeface="Times New Roman" panose="02020603050405020304" pitchFamily="18" charset="0"/>
              </a:rPr>
              <a:t>Câu 2</a:t>
            </a:r>
          </a:p>
        </p:txBody>
      </p:sp>
      <p:sp>
        <p:nvSpPr>
          <p:cNvPr id="45" name="WordArt 7"/>
          <p:cNvSpPr>
            <a:spLocks noChangeArrowheads="1" noChangeShapeType="1" noTextEdit="1"/>
          </p:cNvSpPr>
          <p:nvPr/>
        </p:nvSpPr>
        <p:spPr bwMode="auto">
          <a:xfrm>
            <a:off x="4419600" y="34924"/>
            <a:ext cx="3436144" cy="485046"/>
          </a:xfrm>
          <a:prstGeom prst="rect">
            <a:avLst/>
          </a:prstGeom>
          <a:noFill/>
        </p:spPr>
        <p:txBody>
          <a:bodyPr wrap="none" fromWordArt="1">
            <a:prstTxWarp prst="textPlain">
              <a:avLst>
                <a:gd name="adj" fmla="val 50000"/>
              </a:avLst>
            </a:prstTxWarp>
          </a:bodyPr>
          <a:lstStyle/>
          <a:p>
            <a:pPr algn="ctr"/>
            <a:r>
              <a:rPr lang="en-US" sz="4500" b="1" kern="10" dirty="0">
                <a:ln w="9525">
                  <a:solidFill>
                    <a:srgbClr val="0000CC"/>
                  </a:solidFill>
                  <a:round/>
                  <a:headEnd/>
                  <a:tailEnd/>
                </a:ln>
                <a:solidFill>
                  <a:srgbClr val="FF0000"/>
                </a:solidFill>
                <a:effectLst>
                  <a:outerShdw dist="45791" dir="2021404" algn="ctr" rotWithShape="0">
                    <a:srgbClr val="B2B2B2">
                      <a:alpha val="80000"/>
                    </a:srgbClr>
                  </a:outerShdw>
                </a:effectLst>
                <a:latin typeface=".VnAristote" panose="020B7200000000000000" pitchFamily="34" charset="0"/>
              </a:rPr>
              <a:t>KiÓm tra bµi cò</a:t>
            </a:r>
          </a:p>
        </p:txBody>
      </p:sp>
      <p:sp>
        <p:nvSpPr>
          <p:cNvPr id="14" name="Text Box 3"/>
          <p:cNvSpPr txBox="1">
            <a:spLocks noChangeArrowheads="1"/>
          </p:cNvSpPr>
          <p:nvPr/>
        </p:nvSpPr>
        <p:spPr bwMode="auto">
          <a:xfrm>
            <a:off x="2191871" y="1269464"/>
            <a:ext cx="761999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i="1" dirty="0">
                <a:solidFill>
                  <a:srgbClr val="0070C0"/>
                </a:solidFill>
                <a:latin typeface="Times New Roman" pitchFamily="18" charset="0"/>
                <a:cs typeface="Times New Roman" pitchFamily="18" charset="0"/>
              </a:rPr>
              <a:t>Dòng điện xoay chiều có tác dụng: nhiêt, quang, từ</a:t>
            </a:r>
          </a:p>
        </p:txBody>
      </p:sp>
      <p:sp>
        <p:nvSpPr>
          <p:cNvPr id="15" name="Text Box 16"/>
          <p:cNvSpPr txBox="1">
            <a:spLocks noChangeArrowheads="1"/>
          </p:cNvSpPr>
          <p:nvPr/>
        </p:nvSpPr>
        <p:spPr bwMode="auto">
          <a:xfrm>
            <a:off x="2191871" y="2937225"/>
            <a:ext cx="7120719" cy="461665"/>
          </a:xfrm>
          <a:prstGeom prst="rect">
            <a:avLst/>
          </a:prstGeom>
          <a:noFill/>
          <a:ln w="9525">
            <a:noFill/>
            <a:miter lim="800000"/>
            <a:headEnd/>
            <a:tailEnd/>
          </a:ln>
        </p:spPr>
        <p:txBody>
          <a:bodyPr wrap="square">
            <a:spAutoFit/>
          </a:bodyPr>
          <a:lstStyle/>
          <a:p>
            <a:pPr>
              <a:spcBef>
                <a:spcPct val="50000"/>
              </a:spcBef>
            </a:pPr>
            <a:r>
              <a:rPr lang="en-US" sz="2400" i="1" dirty="0">
                <a:solidFill>
                  <a:srgbClr val="0070C0"/>
                </a:solidFill>
                <a:latin typeface="Times New Roman" pitchFamily="18" charset="0"/>
                <a:cs typeface="Times New Roman" pitchFamily="18" charset="0"/>
              </a:rPr>
              <a:t>Lực từ đổi chiều khi  dòng điện đổi chiều</a:t>
            </a:r>
          </a:p>
        </p:txBody>
      </p:sp>
      <p:sp>
        <p:nvSpPr>
          <p:cNvPr id="16" name="Text Box 4"/>
          <p:cNvSpPr txBox="1">
            <a:spLocks noChangeArrowheads="1"/>
          </p:cNvSpPr>
          <p:nvPr/>
        </p:nvSpPr>
        <p:spPr bwMode="auto">
          <a:xfrm>
            <a:off x="2251099" y="3622865"/>
            <a:ext cx="91653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400" b="1" i="1" dirty="0">
                <a:solidFill>
                  <a:schemeClr val="tx1">
                    <a:lumMod val="50000"/>
                  </a:schemeClr>
                </a:solidFill>
                <a:latin typeface="Times New Roman" panose="02020603050405020304" pitchFamily="18" charset="0"/>
                <a:cs typeface="Times New Roman" panose="02020603050405020304" pitchFamily="18" charset="0"/>
              </a:rPr>
              <a:t>Dụng cụ đo cường độ dòng điện và hiệu điện thế xoay chiều? </a:t>
            </a:r>
            <a:endParaRPr lang="vi-VN" sz="2400" b="1" i="1" dirty="0">
              <a:solidFill>
                <a:schemeClr val="tx1">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7" name="Oval 6"/>
          <p:cNvSpPr>
            <a:spLocks noChangeArrowheads="1"/>
          </p:cNvSpPr>
          <p:nvPr/>
        </p:nvSpPr>
        <p:spPr bwMode="auto">
          <a:xfrm>
            <a:off x="1087691" y="3552350"/>
            <a:ext cx="821531" cy="467916"/>
          </a:xfrm>
          <a:prstGeom prst="ellipse">
            <a:avLst/>
          </a:pr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vi-VN" sz="2400" i="1" dirty="0">
                <a:solidFill>
                  <a:srgbClr val="FFFF00"/>
                </a:solidFill>
                <a:latin typeface="Times New Roman" panose="02020603050405020304" pitchFamily="18" charset="0"/>
              </a:rPr>
              <a:t>Câu 3</a:t>
            </a:r>
          </a:p>
        </p:txBody>
      </p:sp>
      <p:sp>
        <p:nvSpPr>
          <p:cNvPr id="18" name="Text Box 19"/>
          <p:cNvSpPr txBox="1">
            <a:spLocks noChangeArrowheads="1"/>
          </p:cNvSpPr>
          <p:nvPr/>
        </p:nvSpPr>
        <p:spPr bwMode="auto">
          <a:xfrm>
            <a:off x="2224335" y="4308505"/>
            <a:ext cx="8241845" cy="1717393"/>
          </a:xfrm>
          <a:prstGeom prst="rect">
            <a:avLst/>
          </a:prstGeom>
          <a:noFill/>
          <a:ln w="9525">
            <a:solidFill>
              <a:schemeClr val="bg1"/>
            </a:solidFill>
            <a:miter lim="800000"/>
            <a:headEnd/>
            <a:tailEnd/>
          </a:ln>
          <a:effectLst/>
        </p:spPr>
        <p:txBody>
          <a:bodyPr wrap="square">
            <a:spAutoFit/>
          </a:bodyPr>
          <a:lstStyle/>
          <a:p>
            <a:pPr>
              <a:lnSpc>
                <a:spcPct val="110000"/>
              </a:lnSpc>
              <a:buFontTx/>
              <a:buChar char="-"/>
            </a:pPr>
            <a:r>
              <a:rPr lang="en-US" sz="2400" i="1" dirty="0">
                <a:solidFill>
                  <a:srgbClr val="0070C0"/>
                </a:solidFill>
                <a:latin typeface=".VnTime" pitchFamily="34" charset="0"/>
              </a:rPr>
              <a:t> §Ó ®o c­ưêng ®é dßng ®iÖn vµ hiÖu ®iÖn thÕ cña dßng ®iÖn xoay chiÒu ta dïng v«n kÕ vµ ampe kÕ cã ký hiÖu lµ AC hoÆc (     ).    </a:t>
            </a:r>
          </a:p>
          <a:p>
            <a:pPr>
              <a:lnSpc>
                <a:spcPct val="110000"/>
              </a:lnSpc>
              <a:buFontTx/>
              <a:buChar char="-"/>
            </a:pPr>
            <a:r>
              <a:rPr lang="en-US" sz="2400" i="1" dirty="0">
                <a:solidFill>
                  <a:srgbClr val="0070C0"/>
                </a:solidFill>
                <a:latin typeface=".VnTime" pitchFamily="34" charset="0"/>
              </a:rPr>
              <a:t> KÕt qu¶ ®o kh«ng ®æi khi ta ®æi chèt cña phÝch c¾m vµo æ lÊy ®iÖn.</a:t>
            </a:r>
          </a:p>
        </p:txBody>
      </p:sp>
      <p:sp>
        <p:nvSpPr>
          <p:cNvPr id="19" name="Freeform 20"/>
          <p:cNvSpPr>
            <a:spLocks/>
          </p:cNvSpPr>
          <p:nvPr/>
        </p:nvSpPr>
        <p:spPr bwMode="auto">
          <a:xfrm>
            <a:off x="9238129" y="4911626"/>
            <a:ext cx="329955" cy="121135"/>
          </a:xfrm>
          <a:custGeom>
            <a:avLst/>
            <a:gdLst/>
            <a:ahLst/>
            <a:cxnLst>
              <a:cxn ang="0">
                <a:pos x="0" y="104"/>
              </a:cxn>
              <a:cxn ang="0">
                <a:pos x="96" y="8"/>
              </a:cxn>
              <a:cxn ang="0">
                <a:pos x="240" y="152"/>
              </a:cxn>
              <a:cxn ang="0">
                <a:pos x="336" y="56"/>
              </a:cxn>
            </a:cxnLst>
            <a:rect l="0" t="0" r="r" b="b"/>
            <a:pathLst>
              <a:path w="336" h="160">
                <a:moveTo>
                  <a:pt x="0" y="104"/>
                </a:moveTo>
                <a:cubicBezTo>
                  <a:pt x="28" y="52"/>
                  <a:pt x="56" y="0"/>
                  <a:pt x="96" y="8"/>
                </a:cubicBezTo>
                <a:cubicBezTo>
                  <a:pt x="136" y="16"/>
                  <a:pt x="200" y="144"/>
                  <a:pt x="240" y="152"/>
                </a:cubicBezTo>
                <a:cubicBezTo>
                  <a:pt x="280" y="160"/>
                  <a:pt x="308" y="108"/>
                  <a:pt x="336" y="56"/>
                </a:cubicBezTo>
              </a:path>
            </a:pathLst>
          </a:custGeom>
          <a:noFill/>
          <a:ln w="38100" cmpd="sng">
            <a:solidFill>
              <a:srgbClr val="CC00FF"/>
            </a:solidFill>
            <a:round/>
            <a:headEnd/>
            <a:tailEnd/>
          </a:ln>
          <a:effectLst/>
        </p:spPr>
        <p:txBody>
          <a:bodyPr/>
          <a:lstStyle/>
          <a:p>
            <a:endParaRPr lang="vi-VN"/>
          </a:p>
        </p:txBody>
      </p:sp>
    </p:spTree>
    <p:extLst>
      <p:ext uri="{BB962C8B-B14F-4D97-AF65-F5344CB8AC3E}">
        <p14:creationId xmlns:p14="http://schemas.microsoft.com/office/powerpoint/2010/main" val="26286179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p:cTn id="13" dur="1000" fill="hold"/>
                                        <p:tgtEl>
                                          <p:spTgt spid="30"/>
                                        </p:tgtEl>
                                        <p:attrNameLst>
                                          <p:attrName>ppt_x</p:attrName>
                                        </p:attrNameLst>
                                      </p:cBhvr>
                                      <p:tavLst>
                                        <p:tav tm="0">
                                          <p:val>
                                            <p:strVal val="#ppt_x-.2"/>
                                          </p:val>
                                        </p:tav>
                                        <p:tav tm="100000">
                                          <p:val>
                                            <p:strVal val="#ppt_x"/>
                                          </p:val>
                                        </p:tav>
                                      </p:tavLst>
                                    </p:anim>
                                    <p:anim calcmode="lin" valueType="num">
                                      <p:cBhvr>
                                        <p:cTn id="14" dur="1000" fill="hold"/>
                                        <p:tgtEl>
                                          <p:spTgt spid="30"/>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0"/>
                                        </p:tgtEl>
                                      </p:cBhvr>
                                    </p:animEffect>
                                  </p:childTnLst>
                                </p:cTn>
                              </p:par>
                            </p:childTnLst>
                          </p:cTn>
                        </p:par>
                        <p:par>
                          <p:cTn id="16" fill="hold" nodeType="afterGroup">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p:cTn id="19" dur="1000" fill="hold"/>
                                        <p:tgtEl>
                                          <p:spTgt spid="33"/>
                                        </p:tgtEl>
                                        <p:attrNameLst>
                                          <p:attrName>ppt_x</p:attrName>
                                        </p:attrNameLst>
                                      </p:cBhvr>
                                      <p:tavLst>
                                        <p:tav tm="0">
                                          <p:val>
                                            <p:strVal val="#ppt_x-.2"/>
                                          </p:val>
                                        </p:tav>
                                        <p:tav tm="100000">
                                          <p:val>
                                            <p:strVal val="#ppt_x"/>
                                          </p:val>
                                        </p:tav>
                                      </p:tavLst>
                                    </p:anim>
                                    <p:anim calcmode="lin" valueType="num">
                                      <p:cBhvr>
                                        <p:cTn id="20" dur="1000" fill="hold"/>
                                        <p:tgtEl>
                                          <p:spTgt spid="33"/>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3"/>
                                        </p:tgtEl>
                                      </p:cBhvr>
                                    </p:animEffect>
                                  </p:childTnLst>
                                </p:cTn>
                              </p:par>
                              <p:par>
                                <p:cTn id="22" presetID="29" presetClass="entr" presetSubtype="0" fill="hold" grpId="0" nodeType="with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p:cTn id="24" dur="1000" fill="hold"/>
                                        <p:tgtEl>
                                          <p:spTgt spid="31"/>
                                        </p:tgtEl>
                                        <p:attrNameLst>
                                          <p:attrName>ppt_x</p:attrName>
                                        </p:attrNameLst>
                                      </p:cBhvr>
                                      <p:tavLst>
                                        <p:tav tm="0">
                                          <p:val>
                                            <p:strVal val="#ppt_x-.2"/>
                                          </p:val>
                                        </p:tav>
                                        <p:tav tm="100000">
                                          <p:val>
                                            <p:strVal val="#ppt_x"/>
                                          </p:val>
                                        </p:tav>
                                      </p:tavLst>
                                    </p:anim>
                                    <p:anim calcmode="lin" valueType="num">
                                      <p:cBhvr>
                                        <p:cTn id="25" dur="1000" fill="hold"/>
                                        <p:tgtEl>
                                          <p:spTgt spid="31"/>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1"/>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14">
                                            <p:txEl>
                                              <p:pRg st="0" end="0"/>
                                            </p:txEl>
                                          </p:spTgt>
                                        </p:tgtEl>
                                        <p:attrNameLst>
                                          <p:attrName>style.visibility</p:attrName>
                                        </p:attrNameLst>
                                      </p:cBhvr>
                                      <p:to>
                                        <p:strVal val="visible"/>
                                      </p:to>
                                    </p:set>
                                    <p:anim calcmode="lin" valueType="num">
                                      <p:cBhvr>
                                        <p:cTn id="31"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33" dur="500"/>
                                        <p:tgtEl>
                                          <p:spTgt spid="14">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iterate type="lt">
                                    <p:tmPct val="5000"/>
                                  </p:iterate>
                                  <p:childTnLst>
                                    <p:set>
                                      <p:cBhvr>
                                        <p:cTn id="37" dur="1" fill="hold">
                                          <p:stCondLst>
                                            <p:cond delay="0"/>
                                          </p:stCondLst>
                                        </p:cTn>
                                        <p:tgtEl>
                                          <p:spTgt spid="15"/>
                                        </p:tgtEl>
                                        <p:attrNameLst>
                                          <p:attrName>style.visibility</p:attrName>
                                        </p:attrNameLst>
                                      </p:cBhvr>
                                      <p:to>
                                        <p:strVal val="visible"/>
                                      </p:to>
                                    </p:set>
                                    <p:anim calcmode="lin" valueType="num">
                                      <p:cBhvr>
                                        <p:cTn id="38" dur="1000" fill="hold"/>
                                        <p:tgtEl>
                                          <p:spTgt spid="15"/>
                                        </p:tgtEl>
                                        <p:attrNameLst>
                                          <p:attrName>ppt_w</p:attrName>
                                        </p:attrNameLst>
                                      </p:cBhvr>
                                      <p:tavLst>
                                        <p:tav tm="0">
                                          <p:val>
                                            <p:fltVal val="0"/>
                                          </p:val>
                                        </p:tav>
                                        <p:tav tm="100000">
                                          <p:val>
                                            <p:strVal val="#ppt_w"/>
                                          </p:val>
                                        </p:tav>
                                      </p:tavLst>
                                    </p:anim>
                                    <p:anim calcmode="lin" valueType="num">
                                      <p:cBhvr>
                                        <p:cTn id="39" dur="1000" fill="hold"/>
                                        <p:tgtEl>
                                          <p:spTgt spid="15"/>
                                        </p:tgtEl>
                                        <p:attrNameLst>
                                          <p:attrName>ppt_h</p:attrName>
                                        </p:attrNameLst>
                                      </p:cBhvr>
                                      <p:tavLst>
                                        <p:tav tm="0">
                                          <p:val>
                                            <p:fltVal val="0"/>
                                          </p:val>
                                        </p:tav>
                                        <p:tav tm="100000">
                                          <p:val>
                                            <p:strVal val="#ppt_h"/>
                                          </p:val>
                                        </p:tav>
                                      </p:tavLst>
                                    </p:anim>
                                    <p:anim calcmode="lin" valueType="num">
                                      <p:cBhvr>
                                        <p:cTn id="40" dur="1000" fill="hold"/>
                                        <p:tgtEl>
                                          <p:spTgt spid="15"/>
                                        </p:tgtEl>
                                        <p:attrNameLst>
                                          <p:attrName>style.rotation</p:attrName>
                                        </p:attrNameLst>
                                      </p:cBhvr>
                                      <p:tavLst>
                                        <p:tav tm="0">
                                          <p:val>
                                            <p:fltVal val="90"/>
                                          </p:val>
                                        </p:tav>
                                        <p:tav tm="100000">
                                          <p:val>
                                            <p:fltVal val="0"/>
                                          </p:val>
                                        </p:tav>
                                      </p:tavLst>
                                    </p:anim>
                                    <p:animEffect transition="in" filter="fade">
                                      <p:cBhvr>
                                        <p:cTn id="41" dur="1000"/>
                                        <p:tgtEl>
                                          <p:spTgt spid="15"/>
                                        </p:tgtEl>
                                      </p:cBhvr>
                                    </p:animEffect>
                                  </p:childTnLst>
                                </p:cTn>
                              </p:par>
                            </p:childTnLst>
                          </p:cTn>
                        </p:par>
                        <p:par>
                          <p:cTn id="42" fill="hold">
                            <p:stCondLst>
                              <p:cond delay="2550"/>
                            </p:stCondLst>
                            <p:childTnLst>
                              <p:par>
                                <p:cTn id="43" presetID="29" presetClass="entr" presetSubtype="0" fill="hold" grpId="0" nodeType="after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p:cTn id="45" dur="1000" fill="hold"/>
                                        <p:tgtEl>
                                          <p:spTgt spid="17"/>
                                        </p:tgtEl>
                                        <p:attrNameLst>
                                          <p:attrName>ppt_x</p:attrName>
                                        </p:attrNameLst>
                                      </p:cBhvr>
                                      <p:tavLst>
                                        <p:tav tm="0">
                                          <p:val>
                                            <p:strVal val="#ppt_x-.2"/>
                                          </p:val>
                                        </p:tav>
                                        <p:tav tm="100000">
                                          <p:val>
                                            <p:strVal val="#ppt_x"/>
                                          </p:val>
                                        </p:tav>
                                      </p:tavLst>
                                    </p:anim>
                                    <p:anim calcmode="lin" valueType="num">
                                      <p:cBhvr>
                                        <p:cTn id="46"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47" dur="1000"/>
                                        <p:tgtEl>
                                          <p:spTgt spid="17"/>
                                        </p:tgtEl>
                                      </p:cBhvr>
                                    </p:animEffect>
                                  </p:childTnLst>
                                </p:cTn>
                              </p:par>
                              <p:par>
                                <p:cTn id="48" presetID="29" presetClass="entr" presetSubtype="0"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p:cTn id="50" dur="1000" fill="hold"/>
                                        <p:tgtEl>
                                          <p:spTgt spid="16"/>
                                        </p:tgtEl>
                                        <p:attrNameLst>
                                          <p:attrName>ppt_x</p:attrName>
                                        </p:attrNameLst>
                                      </p:cBhvr>
                                      <p:tavLst>
                                        <p:tav tm="0">
                                          <p:val>
                                            <p:strVal val="#ppt_x-.2"/>
                                          </p:val>
                                        </p:tav>
                                        <p:tav tm="100000">
                                          <p:val>
                                            <p:strVal val="#ppt_x"/>
                                          </p:val>
                                        </p:tav>
                                      </p:tavLst>
                                    </p:anim>
                                    <p:anim calcmode="lin" valueType="num">
                                      <p:cBhvr>
                                        <p:cTn id="51"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52" dur="1000"/>
                                        <p:tgtEl>
                                          <p:spTgt spid="16"/>
                                        </p:tgtEl>
                                      </p:cBhvr>
                                    </p:animEffect>
                                  </p:childTnLst>
                                </p:cTn>
                              </p:par>
                            </p:childTnLst>
                          </p:cTn>
                        </p:par>
                        <p:par>
                          <p:cTn id="53" fill="hold">
                            <p:stCondLst>
                              <p:cond delay="3550"/>
                            </p:stCondLst>
                            <p:childTnLst>
                              <p:par>
                                <p:cTn id="54" presetID="37" presetClass="entr" presetSubtype="0"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3000"/>
                                        <p:tgtEl>
                                          <p:spTgt spid="18"/>
                                        </p:tgtEl>
                                      </p:cBhvr>
                                    </p:animEffect>
                                    <p:anim calcmode="lin" valueType="num">
                                      <p:cBhvr>
                                        <p:cTn id="57" dur="3000" fill="hold"/>
                                        <p:tgtEl>
                                          <p:spTgt spid="18"/>
                                        </p:tgtEl>
                                        <p:attrNameLst>
                                          <p:attrName>ppt_x</p:attrName>
                                        </p:attrNameLst>
                                      </p:cBhvr>
                                      <p:tavLst>
                                        <p:tav tm="0">
                                          <p:val>
                                            <p:strVal val="#ppt_x"/>
                                          </p:val>
                                        </p:tav>
                                        <p:tav tm="100000">
                                          <p:val>
                                            <p:strVal val="#ppt_x"/>
                                          </p:val>
                                        </p:tav>
                                      </p:tavLst>
                                    </p:anim>
                                    <p:anim calcmode="lin" valueType="num">
                                      <p:cBhvr>
                                        <p:cTn id="58" dur="2700" decel="100000" fill="hold"/>
                                        <p:tgtEl>
                                          <p:spTgt spid="18"/>
                                        </p:tgtEl>
                                        <p:attrNameLst>
                                          <p:attrName>ppt_y</p:attrName>
                                        </p:attrNameLst>
                                      </p:cBhvr>
                                      <p:tavLst>
                                        <p:tav tm="0">
                                          <p:val>
                                            <p:strVal val="#ppt_y+1"/>
                                          </p:val>
                                        </p:tav>
                                        <p:tav tm="100000">
                                          <p:val>
                                            <p:strVal val="#ppt_y-.03"/>
                                          </p:val>
                                        </p:tav>
                                      </p:tavLst>
                                    </p:anim>
                                    <p:anim calcmode="lin" valueType="num">
                                      <p:cBhvr>
                                        <p:cTn id="59" dur="300" accel="100000" fill="hold">
                                          <p:stCondLst>
                                            <p:cond delay="2700"/>
                                          </p:stCondLst>
                                        </p:cTn>
                                        <p:tgtEl>
                                          <p:spTgt spid="18"/>
                                        </p:tgtEl>
                                        <p:attrNameLst>
                                          <p:attrName>ppt_y</p:attrName>
                                        </p:attrNameLst>
                                      </p:cBhvr>
                                      <p:tavLst>
                                        <p:tav tm="0">
                                          <p:val>
                                            <p:strVal val="#ppt_y-.03"/>
                                          </p:val>
                                        </p:tav>
                                        <p:tav tm="100000">
                                          <p:val>
                                            <p:strVal val="#ppt_y"/>
                                          </p:val>
                                        </p:tav>
                                      </p:tavLst>
                                    </p:anim>
                                  </p:childTnLst>
                                </p:cTn>
                              </p:par>
                              <p:par>
                                <p:cTn id="60" presetID="37" presetClass="entr" presetSubtype="0" fill="hold" grpId="0" nodeType="with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3000"/>
                                        <p:tgtEl>
                                          <p:spTgt spid="19"/>
                                        </p:tgtEl>
                                      </p:cBhvr>
                                    </p:animEffect>
                                    <p:anim calcmode="lin" valueType="num">
                                      <p:cBhvr>
                                        <p:cTn id="63" dur="3000" fill="hold"/>
                                        <p:tgtEl>
                                          <p:spTgt spid="19"/>
                                        </p:tgtEl>
                                        <p:attrNameLst>
                                          <p:attrName>ppt_x</p:attrName>
                                        </p:attrNameLst>
                                      </p:cBhvr>
                                      <p:tavLst>
                                        <p:tav tm="0">
                                          <p:val>
                                            <p:strVal val="#ppt_x"/>
                                          </p:val>
                                        </p:tav>
                                        <p:tav tm="100000">
                                          <p:val>
                                            <p:strVal val="#ppt_x"/>
                                          </p:val>
                                        </p:tav>
                                      </p:tavLst>
                                    </p:anim>
                                    <p:anim calcmode="lin" valueType="num">
                                      <p:cBhvr>
                                        <p:cTn id="64" dur="2700" decel="100000" fill="hold"/>
                                        <p:tgtEl>
                                          <p:spTgt spid="19"/>
                                        </p:tgtEl>
                                        <p:attrNameLst>
                                          <p:attrName>ppt_y</p:attrName>
                                        </p:attrNameLst>
                                      </p:cBhvr>
                                      <p:tavLst>
                                        <p:tav tm="0">
                                          <p:val>
                                            <p:strVal val="#ppt_y+1"/>
                                          </p:val>
                                        </p:tav>
                                        <p:tav tm="100000">
                                          <p:val>
                                            <p:strVal val="#ppt_y-.03"/>
                                          </p:val>
                                        </p:tav>
                                      </p:tavLst>
                                    </p:anim>
                                    <p:anim calcmode="lin" valueType="num">
                                      <p:cBhvr>
                                        <p:cTn id="65" dur="300" accel="100000" fill="hold">
                                          <p:stCondLst>
                                            <p:cond delay="2700"/>
                                          </p:stCondLst>
                                        </p:cTn>
                                        <p:tgtEl>
                                          <p:spTgt spid="1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animBg="1"/>
      <p:bldP spid="33" grpId="0" animBg="1"/>
      <p:bldP spid="15" grpId="0"/>
      <p:bldP spid="16" grpId="0"/>
      <p:bldP spid="17" grpId="0" animBg="1"/>
      <p:bldP spid="18" grpId="0" animBg="1"/>
      <p:bldP spid="1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8" name="Text Box 8"/>
          <p:cNvSpPr txBox="1">
            <a:spLocks noChangeArrowheads="1"/>
          </p:cNvSpPr>
          <p:nvPr/>
        </p:nvSpPr>
        <p:spPr bwMode="auto">
          <a:xfrm>
            <a:off x="912125" y="2133302"/>
            <a:ext cx="10267666"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vi-VN" sz="2600" i="1" dirty="0">
                <a:solidFill>
                  <a:srgbClr val="0070C0"/>
                </a:solidFill>
                <a:latin typeface="Times New Roman" panose="02020603050405020304" pitchFamily="18" charset="0"/>
                <a:cs typeface="Times New Roman" panose="02020603050405020304" pitchFamily="18" charset="0"/>
              </a:rPr>
              <a:t>Người ta phải xây dựng đường dây cao thế để giảm công suất hao phí do tỏa nhiệt, giảm bớt khó khăn vì dây dẫn quá to và nặng.</a:t>
            </a:r>
          </a:p>
        </p:txBody>
      </p:sp>
      <p:sp>
        <p:nvSpPr>
          <p:cNvPr id="8" name="TextBox 7"/>
          <p:cNvSpPr txBox="1"/>
          <p:nvPr/>
        </p:nvSpPr>
        <p:spPr>
          <a:xfrm>
            <a:off x="982639" y="749702"/>
            <a:ext cx="10126639" cy="510778"/>
          </a:xfrm>
          <a:prstGeom prst="roundRect">
            <a:avLst/>
          </a:prstGeom>
          <a:noFill/>
          <a:ln>
            <a:solidFill>
              <a:srgbClr val="0070C0"/>
            </a:solidFill>
          </a:ln>
        </p:spPr>
        <p:txBody>
          <a:bodyPr wrap="square" rtlCol="0">
            <a:spAutoFit/>
          </a:bodyPr>
          <a:lstStyle/>
          <a:p>
            <a:pPr>
              <a:spcBef>
                <a:spcPct val="50000"/>
              </a:spcBef>
            </a:pPr>
            <a:r>
              <a:rPr lang="en-US" sz="2400" b="1" i="1" dirty="0">
                <a:latin typeface="Times New Roman" panose="02020603050405020304" pitchFamily="18" charset="0"/>
                <a:cs typeface="Times New Roman" pitchFamily="18" charset="0"/>
              </a:rPr>
              <a:t>C5. </a:t>
            </a:r>
            <a:r>
              <a:rPr lang="en-US" altLang="vi-VN" sz="2400" b="1" i="1" dirty="0">
                <a:latin typeface="Times New Roman" panose="02020603050405020304" pitchFamily="18" charset="0"/>
                <a:cs typeface="Times New Roman" panose="02020603050405020304" pitchFamily="18" charset="0"/>
              </a:rPr>
              <a:t>Trả lời câu hỏi nêu ra ở đầu bài học</a:t>
            </a:r>
          </a:p>
        </p:txBody>
      </p:sp>
      <p:sp>
        <p:nvSpPr>
          <p:cNvPr id="9" name="Text Box 21"/>
          <p:cNvSpPr txBox="1">
            <a:spLocks noChangeArrowheads="1"/>
          </p:cNvSpPr>
          <p:nvPr/>
        </p:nvSpPr>
        <p:spPr bwMode="auto">
          <a:xfrm>
            <a:off x="4432642" y="0"/>
            <a:ext cx="2937149" cy="674816"/>
          </a:xfrm>
          <a:prstGeom prst="horizontalScroll">
            <a:avLst/>
          </a:prstGeom>
          <a:solidFill>
            <a:srgbClr val="00B050"/>
          </a:solidFill>
          <a:ln w="12700" algn="ctr">
            <a:solidFill>
              <a:srgbClr val="FF0000"/>
            </a:solidFill>
            <a:miter lim="800000"/>
            <a:headEnd/>
            <a:tailEnd/>
          </a:ln>
          <a:effectLst/>
        </p:spPr>
        <p:txBody>
          <a:bodyPr wrap="square">
            <a:spAutoFit/>
          </a:bodyPr>
          <a:lstStyle/>
          <a:p>
            <a:pPr algn="ctr" eaLnBrk="1" hangingPunct="1"/>
            <a:r>
              <a:rPr lang="en-US" sz="2700" b="1" dirty="0">
                <a:solidFill>
                  <a:srgbClr val="CC00FF"/>
                </a:solidFill>
                <a:effectLst>
                  <a:outerShdw blurRad="38100" dist="38100" dir="2700000" algn="tl">
                    <a:srgbClr val="000000"/>
                  </a:outerShdw>
                </a:effectLst>
                <a:cs typeface="Arial" charset="0"/>
              </a:rPr>
              <a:t>VẬN DỤNG</a:t>
            </a:r>
            <a:endParaRPr lang="vi-VN" sz="2700" b="1" dirty="0">
              <a:solidFill>
                <a:srgbClr val="CC00FF"/>
              </a:solidFill>
              <a:effectLst>
                <a:outerShdw blurRad="38100" dist="38100" dir="2700000" algn="tl">
                  <a:srgbClr val="000000"/>
                </a:outerShdw>
              </a:effectLst>
              <a:cs typeface="Arial" charset="0"/>
            </a:endParaRPr>
          </a:p>
        </p:txBody>
      </p:sp>
      <p:sp>
        <p:nvSpPr>
          <p:cNvPr id="3" name="Rectangle 2"/>
          <p:cNvSpPr/>
          <p:nvPr/>
        </p:nvSpPr>
        <p:spPr>
          <a:xfrm>
            <a:off x="5347691" y="1335366"/>
            <a:ext cx="1144801" cy="461665"/>
          </a:xfrm>
          <a:prstGeom prst="rect">
            <a:avLst/>
          </a:prstGeom>
        </p:spPr>
        <p:txBody>
          <a:bodyPr wrap="none">
            <a:spAutoFit/>
          </a:bodyPr>
          <a:lstStyle/>
          <a:p>
            <a:r>
              <a:rPr lang="en-US" altLang="vi-VN" sz="2400" b="1" u="sng" dirty="0">
                <a:solidFill>
                  <a:srgbClr val="CC0000"/>
                </a:solidFill>
              </a:rPr>
              <a:t>Trả lời:</a:t>
            </a:r>
            <a:r>
              <a:rPr lang="en-US" altLang="vi-VN" sz="2400" b="1" u="sng" dirty="0">
                <a:solidFill>
                  <a:srgbClr val="000066"/>
                </a:solidFill>
              </a:rPr>
              <a:t> </a:t>
            </a:r>
            <a:endParaRPr lang="vi-VN" sz="2400" u="sng" dirty="0"/>
          </a:p>
        </p:txBody>
      </p:sp>
    </p:spTree>
    <p:extLst>
      <p:ext uri="{BB962C8B-B14F-4D97-AF65-F5344CB8AC3E}">
        <p14:creationId xmlns:p14="http://schemas.microsoft.com/office/powerpoint/2010/main" val="221082241"/>
      </p:ext>
    </p:extLst>
  </p:cSld>
  <p:clrMapOvr>
    <a:masterClrMapping/>
  </p:clrMapOvr>
  <p:transition spd="med">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8"/>
                                        </p:tgtEl>
                                        <p:attrNameLst>
                                          <p:attrName>style.visibility</p:attrName>
                                        </p:attrNameLst>
                                      </p:cBhvr>
                                      <p:to>
                                        <p:strVal val="visible"/>
                                      </p:to>
                                    </p:set>
                                    <p:anim calcmode="lin" valueType="num">
                                      <p:cBhvr additive="base">
                                        <p:cTn id="7" dur="500" fill="hold"/>
                                        <p:tgtEl>
                                          <p:spTgt spid="25608"/>
                                        </p:tgtEl>
                                        <p:attrNameLst>
                                          <p:attrName>ppt_x</p:attrName>
                                        </p:attrNameLst>
                                      </p:cBhvr>
                                      <p:tavLst>
                                        <p:tav tm="0">
                                          <p:val>
                                            <p:strVal val="#ppt_x"/>
                                          </p:val>
                                        </p:tav>
                                        <p:tav tm="100000">
                                          <p:val>
                                            <p:strVal val="#ppt_x"/>
                                          </p:val>
                                        </p:tav>
                                      </p:tavLst>
                                    </p:anim>
                                    <p:anim calcmode="lin" valueType="num">
                                      <p:cBhvr additive="base">
                                        <p:cTn id="8" dur="500" fill="hold"/>
                                        <p:tgtEl>
                                          <p:spTgt spid="256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2106305" y="487908"/>
            <a:ext cx="8243887" cy="808038"/>
          </a:xfrm>
        </p:spPr>
        <p:txBody>
          <a:bodyPr/>
          <a:lstStyle/>
          <a:p>
            <a:pPr algn="ctr"/>
            <a:r>
              <a:rPr lang="en-US" b="1" dirty="0">
                <a:solidFill>
                  <a:srgbClr val="CC00FF"/>
                </a:solidFill>
                <a:latin typeface=".VnTime" pitchFamily="34" charset="0"/>
              </a:rPr>
              <a:t>Ghi nhí:</a:t>
            </a:r>
          </a:p>
        </p:txBody>
      </p:sp>
      <p:sp>
        <p:nvSpPr>
          <p:cNvPr id="253955" name="Rectangle 3"/>
          <p:cNvSpPr>
            <a:spLocks noGrp="1" noChangeArrowheads="1"/>
          </p:cNvSpPr>
          <p:nvPr>
            <p:ph type="body" idx="1"/>
          </p:nvPr>
        </p:nvSpPr>
        <p:spPr>
          <a:xfrm>
            <a:off x="1583140" y="1555254"/>
            <a:ext cx="9553433" cy="2975803"/>
          </a:xfrm>
          <a:noFill/>
          <a:ln>
            <a:noFill/>
          </a:ln>
        </p:spPr>
        <p:txBody>
          <a:bodyPr/>
          <a:lstStyle/>
          <a:p>
            <a:pPr algn="just">
              <a:buFontTx/>
              <a:buNone/>
            </a:pPr>
            <a:r>
              <a:rPr lang="en-US" b="1" i="1" dirty="0">
                <a:solidFill>
                  <a:srgbClr val="0070C0"/>
                </a:solidFill>
                <a:latin typeface="Times New Roman" panose="02020603050405020304" pitchFamily="18" charset="0"/>
                <a:cs typeface="Times New Roman" panose="02020603050405020304" pitchFamily="18" charset="0"/>
              </a:rPr>
              <a:t>* Khi truyền tải điện năng đi xa bằng đường dây dẫn sẽ có một phần điện năng hao phí do hiện tượng toả nhiệt trên đường dây.</a:t>
            </a:r>
          </a:p>
          <a:p>
            <a:pPr algn="just">
              <a:buFontTx/>
              <a:buNone/>
            </a:pPr>
            <a:r>
              <a:rPr lang="en-US" b="1" i="1" dirty="0">
                <a:solidFill>
                  <a:srgbClr val="0070C0"/>
                </a:solidFill>
                <a:latin typeface="Times New Roman" panose="02020603050405020304" pitchFamily="18" charset="0"/>
                <a:cs typeface="Times New Roman" panose="02020603050405020304" pitchFamily="18" charset="0"/>
              </a:rPr>
              <a:t>* Công suất hao phí do toả nhiệt trên đường dây tải điện tỉ lệ nghịch với bình phương hiệu điện thế đặt vào hai đầu đường dây.</a:t>
            </a:r>
          </a:p>
        </p:txBody>
      </p:sp>
    </p:spTree>
    <p:extLst>
      <p:ext uri="{BB962C8B-B14F-4D97-AF65-F5344CB8AC3E}">
        <p14:creationId xmlns:p14="http://schemas.microsoft.com/office/powerpoint/2010/main" val="37637268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animEffect transition="in" filter="checkerboard(across)">
                                      <p:cBhvr>
                                        <p:cTn id="7" dur="500"/>
                                        <p:tgtEl>
                                          <p:spTgt spid="2539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53955">
                                            <p:txEl>
                                              <p:pRg st="1" end="1"/>
                                            </p:txEl>
                                          </p:spTgt>
                                        </p:tgtEl>
                                        <p:attrNameLst>
                                          <p:attrName>style.visibility</p:attrName>
                                        </p:attrNameLst>
                                      </p:cBhvr>
                                      <p:to>
                                        <p:strVal val="visible"/>
                                      </p:to>
                                    </p:set>
                                    <p:animEffect transition="in" filter="diamond(in)">
                                      <p:cBhvr>
                                        <p:cTn id="12" dur="2000"/>
                                        <p:tgtEl>
                                          <p:spTgt spid="2539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10"/>
          <p:cNvGrpSpPr>
            <a:grpSpLocks/>
          </p:cNvGrpSpPr>
          <p:nvPr/>
        </p:nvGrpSpPr>
        <p:grpSpPr bwMode="auto">
          <a:xfrm>
            <a:off x="1624083" y="347206"/>
            <a:ext cx="9143999" cy="6503157"/>
            <a:chOff x="76" y="144"/>
            <a:chExt cx="5614" cy="3981"/>
          </a:xfrm>
        </p:grpSpPr>
        <p:sp>
          <p:nvSpPr>
            <p:cNvPr id="96267" name="AutoShape 211" descr="20%"/>
            <p:cNvSpPr>
              <a:spLocks noChangeArrowheads="1"/>
            </p:cNvSpPr>
            <p:nvPr/>
          </p:nvSpPr>
          <p:spPr bwMode="auto">
            <a:xfrm>
              <a:off x="144" y="192"/>
              <a:ext cx="5472" cy="3888"/>
            </a:xfrm>
            <a:prstGeom prst="roundRect">
              <a:avLst>
                <a:gd name="adj" fmla="val 16667"/>
              </a:avLst>
            </a:prstGeom>
            <a:pattFill prst="pct20">
              <a:fgClr>
                <a:schemeClr val="accent1"/>
              </a:fgClr>
              <a:bgClr>
                <a:schemeClr val="bg1"/>
              </a:bgClr>
            </a:pattFill>
            <a:ln w="9525">
              <a:solidFill>
                <a:schemeClr val="tx1"/>
              </a:solidFill>
              <a:round/>
              <a:headEnd/>
              <a:tailEnd/>
            </a:ln>
            <a:effectLst/>
          </p:spPr>
          <p:txBody>
            <a:bodyPr wrap="none" anchor="ctr"/>
            <a:lstStyle/>
            <a:p>
              <a:pPr>
                <a:defRPr/>
              </a:pPr>
              <a:endParaRPr lang="en-US" sz="2100">
                <a:latin typeface="+mj-lt"/>
                <a:cs typeface="Times New Roman" pitchFamily="18" charset="0"/>
              </a:endParaRPr>
            </a:p>
          </p:txBody>
        </p:sp>
        <p:grpSp>
          <p:nvGrpSpPr>
            <p:cNvPr id="18444" name="Group 212"/>
            <p:cNvGrpSpPr>
              <a:grpSpLocks/>
            </p:cNvGrpSpPr>
            <p:nvPr/>
          </p:nvGrpSpPr>
          <p:grpSpPr bwMode="auto">
            <a:xfrm>
              <a:off x="76" y="144"/>
              <a:ext cx="5614" cy="3981"/>
              <a:chOff x="52" y="432"/>
              <a:chExt cx="5614" cy="3981"/>
            </a:xfrm>
          </p:grpSpPr>
          <p:sp>
            <p:nvSpPr>
              <p:cNvPr id="96269" name="Freeform 213"/>
              <p:cNvSpPr>
                <a:spLocks/>
              </p:cNvSpPr>
              <p:nvPr/>
            </p:nvSpPr>
            <p:spPr bwMode="auto">
              <a:xfrm>
                <a:off x="52" y="564"/>
                <a:ext cx="294" cy="327"/>
              </a:xfrm>
              <a:custGeom>
                <a:avLst/>
                <a:gdLst>
                  <a:gd name="T0" fmla="*/ 26150 w 18"/>
                  <a:gd name="T1" fmla="*/ 7927 h 62"/>
                  <a:gd name="T2" fmla="*/ 17346 w 18"/>
                  <a:gd name="T3" fmla="*/ 8070 h 62"/>
                  <a:gd name="T4" fmla="*/ 34953 w 18"/>
                  <a:gd name="T5" fmla="*/ 7036 h 62"/>
                  <a:gd name="T6" fmla="*/ 21870 w 18"/>
                  <a:gd name="T7" fmla="*/ 5148 h 62"/>
                  <a:gd name="T8" fmla="*/ 30413 w 18"/>
                  <a:gd name="T9" fmla="*/ 3228 h 62"/>
                  <a:gd name="T10" fmla="*/ 4263 w 18"/>
                  <a:gd name="T11" fmla="*/ 2505 h 62"/>
                  <a:gd name="T12" fmla="*/ 21870 w 18"/>
                  <a:gd name="T13" fmla="*/ 1308 h 62"/>
                  <a:gd name="T14" fmla="*/ 39216 w 18"/>
                  <a:gd name="T15" fmla="*/ 2336 h 62"/>
                  <a:gd name="T16" fmla="*/ 21870 w 18"/>
                  <a:gd name="T17" fmla="*/ 1751 h 62"/>
                  <a:gd name="T18" fmla="*/ 39216 w 18"/>
                  <a:gd name="T19" fmla="*/ 2642 h 62"/>
                  <a:gd name="T20" fmla="*/ 65366 w 18"/>
                  <a:gd name="T21" fmla="*/ 0 h 62"/>
                  <a:gd name="T22" fmla="*/ 74170 w 18"/>
                  <a:gd name="T23" fmla="*/ 443 h 62"/>
                  <a:gd name="T24" fmla="*/ 43479 w 18"/>
                  <a:gd name="T25" fmla="*/ 2922 h 62"/>
                  <a:gd name="T26" fmla="*/ 30413 w 18"/>
                  <a:gd name="T27" fmla="*/ 4562 h 62"/>
                  <a:gd name="T28" fmla="*/ 48020 w 18"/>
                  <a:gd name="T29" fmla="*/ 5564 h 62"/>
                  <a:gd name="T30" fmla="*/ 56562 w 18"/>
                  <a:gd name="T31" fmla="*/ 5285 h 62"/>
                  <a:gd name="T32" fmla="*/ 52283 w 18"/>
                  <a:gd name="T33" fmla="*/ 5870 h 62"/>
                  <a:gd name="T34" fmla="*/ 26150 w 18"/>
                  <a:gd name="T35" fmla="*/ 5285 h 62"/>
                  <a:gd name="T36" fmla="*/ 17346 w 18"/>
                  <a:gd name="T37" fmla="*/ 8513 h 62"/>
                  <a:gd name="T38" fmla="*/ 21870 w 18"/>
                  <a:gd name="T39" fmla="*/ 7036 h 62"/>
                  <a:gd name="T40" fmla="*/ 26150 w 18"/>
                  <a:gd name="T41" fmla="*/ 7927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6" y="54"/>
                    </a:moveTo>
                    <a:cubicBezTo>
                      <a:pt x="4" y="50"/>
                      <a:pt x="2" y="54"/>
                      <a:pt x="4" y="55"/>
                    </a:cubicBezTo>
                    <a:cubicBezTo>
                      <a:pt x="7" y="57"/>
                      <a:pt x="9" y="55"/>
                      <a:pt x="8" y="48"/>
                    </a:cubicBezTo>
                    <a:cubicBezTo>
                      <a:pt x="8" y="42"/>
                      <a:pt x="6" y="39"/>
                      <a:pt x="5" y="35"/>
                    </a:cubicBezTo>
                    <a:cubicBezTo>
                      <a:pt x="4" y="30"/>
                      <a:pt x="4" y="25"/>
                      <a:pt x="7" y="22"/>
                    </a:cubicBezTo>
                    <a:cubicBezTo>
                      <a:pt x="5" y="22"/>
                      <a:pt x="2" y="22"/>
                      <a:pt x="1" y="17"/>
                    </a:cubicBezTo>
                    <a:cubicBezTo>
                      <a:pt x="1" y="13"/>
                      <a:pt x="2" y="9"/>
                      <a:pt x="5" y="9"/>
                    </a:cubicBezTo>
                    <a:cubicBezTo>
                      <a:pt x="9" y="9"/>
                      <a:pt x="11" y="14"/>
                      <a:pt x="9" y="16"/>
                    </a:cubicBezTo>
                    <a:cubicBezTo>
                      <a:pt x="7" y="19"/>
                      <a:pt x="3" y="16"/>
                      <a:pt x="5" y="12"/>
                    </a:cubicBezTo>
                    <a:cubicBezTo>
                      <a:pt x="0" y="16"/>
                      <a:pt x="5" y="22"/>
                      <a:pt x="9" y="18"/>
                    </a:cubicBezTo>
                    <a:cubicBezTo>
                      <a:pt x="13" y="16"/>
                      <a:pt x="16" y="5"/>
                      <a:pt x="15" y="0"/>
                    </a:cubicBezTo>
                    <a:cubicBezTo>
                      <a:pt x="16" y="1"/>
                      <a:pt x="16" y="2"/>
                      <a:pt x="17" y="3"/>
                    </a:cubicBezTo>
                    <a:cubicBezTo>
                      <a:pt x="18" y="5"/>
                      <a:pt x="13" y="18"/>
                      <a:pt x="10" y="20"/>
                    </a:cubicBezTo>
                    <a:cubicBezTo>
                      <a:pt x="7" y="22"/>
                      <a:pt x="6" y="24"/>
                      <a:pt x="7" y="31"/>
                    </a:cubicBezTo>
                    <a:cubicBezTo>
                      <a:pt x="7" y="34"/>
                      <a:pt x="9" y="39"/>
                      <a:pt x="11" y="38"/>
                    </a:cubicBezTo>
                    <a:cubicBezTo>
                      <a:pt x="10" y="37"/>
                      <a:pt x="12" y="35"/>
                      <a:pt x="13" y="36"/>
                    </a:cubicBezTo>
                    <a:cubicBezTo>
                      <a:pt x="14" y="36"/>
                      <a:pt x="14" y="40"/>
                      <a:pt x="12" y="40"/>
                    </a:cubicBezTo>
                    <a:cubicBezTo>
                      <a:pt x="10" y="40"/>
                      <a:pt x="8" y="38"/>
                      <a:pt x="6" y="36"/>
                    </a:cubicBezTo>
                    <a:cubicBezTo>
                      <a:pt x="11" y="40"/>
                      <a:pt x="12" y="62"/>
                      <a:pt x="4" y="58"/>
                    </a:cubicBezTo>
                    <a:cubicBezTo>
                      <a:pt x="0" y="56"/>
                      <a:pt x="1" y="49"/>
                      <a:pt x="5" y="48"/>
                    </a:cubicBezTo>
                    <a:cubicBezTo>
                      <a:pt x="7" y="48"/>
                      <a:pt x="8" y="54"/>
                      <a:pt x="6" y="54"/>
                    </a:cubicBezTo>
                    <a:close/>
                  </a:path>
                </a:pathLst>
              </a:custGeom>
              <a:solidFill>
                <a:srgbClr val="340E70"/>
              </a:solidFill>
              <a:ln>
                <a:noFill/>
              </a:ln>
            </p:spPr>
            <p:txBody>
              <a:bodyPr/>
              <a:lstStyle/>
              <a:p>
                <a:pPr>
                  <a:defRPr/>
                </a:pPr>
                <a:endParaRPr lang="en-US" sz="1050">
                  <a:latin typeface="+mj-lt"/>
                  <a:cs typeface="Arial" charset="0"/>
                </a:endParaRPr>
              </a:p>
            </p:txBody>
          </p:sp>
          <p:sp>
            <p:nvSpPr>
              <p:cNvPr id="96270" name="Freeform 214"/>
              <p:cNvSpPr>
                <a:spLocks/>
              </p:cNvSpPr>
              <p:nvPr/>
            </p:nvSpPr>
            <p:spPr bwMode="auto">
              <a:xfrm>
                <a:off x="52" y="564"/>
                <a:ext cx="294" cy="327"/>
              </a:xfrm>
              <a:custGeom>
                <a:avLst/>
                <a:gdLst>
                  <a:gd name="T0" fmla="*/ 26150 w 18"/>
                  <a:gd name="T1" fmla="*/ 7927 h 62"/>
                  <a:gd name="T2" fmla="*/ 17346 w 18"/>
                  <a:gd name="T3" fmla="*/ 8070 h 62"/>
                  <a:gd name="T4" fmla="*/ 34953 w 18"/>
                  <a:gd name="T5" fmla="*/ 7036 h 62"/>
                  <a:gd name="T6" fmla="*/ 21870 w 18"/>
                  <a:gd name="T7" fmla="*/ 5148 h 62"/>
                  <a:gd name="T8" fmla="*/ 30413 w 18"/>
                  <a:gd name="T9" fmla="*/ 3228 h 62"/>
                  <a:gd name="T10" fmla="*/ 4263 w 18"/>
                  <a:gd name="T11" fmla="*/ 2505 h 62"/>
                  <a:gd name="T12" fmla="*/ 21870 w 18"/>
                  <a:gd name="T13" fmla="*/ 1308 h 62"/>
                  <a:gd name="T14" fmla="*/ 39216 w 18"/>
                  <a:gd name="T15" fmla="*/ 2336 h 62"/>
                  <a:gd name="T16" fmla="*/ 21870 w 18"/>
                  <a:gd name="T17" fmla="*/ 1751 h 62"/>
                  <a:gd name="T18" fmla="*/ 39216 w 18"/>
                  <a:gd name="T19" fmla="*/ 2642 h 62"/>
                  <a:gd name="T20" fmla="*/ 65366 w 18"/>
                  <a:gd name="T21" fmla="*/ 0 h 62"/>
                  <a:gd name="T22" fmla="*/ 74170 w 18"/>
                  <a:gd name="T23" fmla="*/ 443 h 62"/>
                  <a:gd name="T24" fmla="*/ 43479 w 18"/>
                  <a:gd name="T25" fmla="*/ 2922 h 62"/>
                  <a:gd name="T26" fmla="*/ 30413 w 18"/>
                  <a:gd name="T27" fmla="*/ 4562 h 62"/>
                  <a:gd name="T28" fmla="*/ 48020 w 18"/>
                  <a:gd name="T29" fmla="*/ 5564 h 62"/>
                  <a:gd name="T30" fmla="*/ 56562 w 18"/>
                  <a:gd name="T31" fmla="*/ 5285 h 62"/>
                  <a:gd name="T32" fmla="*/ 52283 w 18"/>
                  <a:gd name="T33" fmla="*/ 5870 h 62"/>
                  <a:gd name="T34" fmla="*/ 26150 w 18"/>
                  <a:gd name="T35" fmla="*/ 5285 h 62"/>
                  <a:gd name="T36" fmla="*/ 17346 w 18"/>
                  <a:gd name="T37" fmla="*/ 8513 h 62"/>
                  <a:gd name="T38" fmla="*/ 21870 w 18"/>
                  <a:gd name="T39" fmla="*/ 7036 h 62"/>
                  <a:gd name="T40" fmla="*/ 26150 w 18"/>
                  <a:gd name="T41" fmla="*/ 7927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6" y="54"/>
                    </a:moveTo>
                    <a:cubicBezTo>
                      <a:pt x="4" y="50"/>
                      <a:pt x="2" y="54"/>
                      <a:pt x="4" y="55"/>
                    </a:cubicBezTo>
                    <a:cubicBezTo>
                      <a:pt x="7" y="57"/>
                      <a:pt x="9" y="55"/>
                      <a:pt x="8" y="48"/>
                    </a:cubicBezTo>
                    <a:cubicBezTo>
                      <a:pt x="8" y="42"/>
                      <a:pt x="6" y="39"/>
                      <a:pt x="5" y="35"/>
                    </a:cubicBezTo>
                    <a:cubicBezTo>
                      <a:pt x="4" y="30"/>
                      <a:pt x="4" y="25"/>
                      <a:pt x="7" y="22"/>
                    </a:cubicBezTo>
                    <a:cubicBezTo>
                      <a:pt x="5" y="22"/>
                      <a:pt x="2" y="22"/>
                      <a:pt x="1" y="17"/>
                    </a:cubicBezTo>
                    <a:cubicBezTo>
                      <a:pt x="1" y="13"/>
                      <a:pt x="2" y="9"/>
                      <a:pt x="5" y="9"/>
                    </a:cubicBezTo>
                    <a:cubicBezTo>
                      <a:pt x="9" y="9"/>
                      <a:pt x="11" y="14"/>
                      <a:pt x="9" y="16"/>
                    </a:cubicBezTo>
                    <a:cubicBezTo>
                      <a:pt x="7" y="19"/>
                      <a:pt x="3" y="16"/>
                      <a:pt x="5" y="12"/>
                    </a:cubicBezTo>
                    <a:cubicBezTo>
                      <a:pt x="0" y="16"/>
                      <a:pt x="5" y="22"/>
                      <a:pt x="9" y="18"/>
                    </a:cubicBezTo>
                    <a:cubicBezTo>
                      <a:pt x="13" y="16"/>
                      <a:pt x="16" y="5"/>
                      <a:pt x="15" y="0"/>
                    </a:cubicBezTo>
                    <a:cubicBezTo>
                      <a:pt x="16" y="1"/>
                      <a:pt x="16" y="2"/>
                      <a:pt x="17" y="3"/>
                    </a:cubicBezTo>
                    <a:cubicBezTo>
                      <a:pt x="18" y="5"/>
                      <a:pt x="13" y="18"/>
                      <a:pt x="10" y="20"/>
                    </a:cubicBezTo>
                    <a:cubicBezTo>
                      <a:pt x="7" y="22"/>
                      <a:pt x="6" y="24"/>
                      <a:pt x="7" y="31"/>
                    </a:cubicBezTo>
                    <a:cubicBezTo>
                      <a:pt x="7" y="34"/>
                      <a:pt x="9" y="39"/>
                      <a:pt x="11" y="38"/>
                    </a:cubicBezTo>
                    <a:cubicBezTo>
                      <a:pt x="10" y="37"/>
                      <a:pt x="12" y="35"/>
                      <a:pt x="13" y="36"/>
                    </a:cubicBezTo>
                    <a:cubicBezTo>
                      <a:pt x="14" y="36"/>
                      <a:pt x="14" y="40"/>
                      <a:pt x="12" y="40"/>
                    </a:cubicBezTo>
                    <a:cubicBezTo>
                      <a:pt x="10" y="40"/>
                      <a:pt x="8" y="38"/>
                      <a:pt x="6" y="36"/>
                    </a:cubicBezTo>
                    <a:cubicBezTo>
                      <a:pt x="11" y="40"/>
                      <a:pt x="12" y="62"/>
                      <a:pt x="4" y="58"/>
                    </a:cubicBezTo>
                    <a:cubicBezTo>
                      <a:pt x="0" y="56"/>
                      <a:pt x="1" y="49"/>
                      <a:pt x="5" y="48"/>
                    </a:cubicBezTo>
                    <a:cubicBezTo>
                      <a:pt x="7" y="48"/>
                      <a:pt x="8" y="54"/>
                      <a:pt x="6" y="54"/>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71" name="Freeform 215"/>
              <p:cNvSpPr>
                <a:spLocks/>
              </p:cNvSpPr>
              <p:nvPr/>
            </p:nvSpPr>
            <p:spPr bwMode="auto">
              <a:xfrm>
                <a:off x="313" y="432"/>
                <a:ext cx="820" cy="153"/>
              </a:xfrm>
              <a:custGeom>
                <a:avLst/>
                <a:gdLst>
                  <a:gd name="T0" fmla="*/ 0 w 50"/>
                  <a:gd name="T1" fmla="*/ 3814 h 29"/>
                  <a:gd name="T2" fmla="*/ 56467 w 50"/>
                  <a:gd name="T3" fmla="*/ 2949 h 29"/>
                  <a:gd name="T4" fmla="*/ 30355 w 50"/>
                  <a:gd name="T5" fmla="*/ 2949 h 29"/>
                  <a:gd name="T6" fmla="*/ 86822 w 50"/>
                  <a:gd name="T7" fmla="*/ 723 h 29"/>
                  <a:gd name="T8" fmla="*/ 69523 w 50"/>
                  <a:gd name="T9" fmla="*/ 306 h 29"/>
                  <a:gd name="T10" fmla="*/ 95619 w 50"/>
                  <a:gd name="T11" fmla="*/ 723 h 29"/>
                  <a:gd name="T12" fmla="*/ 86822 w 50"/>
                  <a:gd name="T13" fmla="*/ 1752 h 29"/>
                  <a:gd name="T14" fmla="*/ 134771 w 50"/>
                  <a:gd name="T15" fmla="*/ 1614 h 29"/>
                  <a:gd name="T16" fmla="*/ 191238 w 50"/>
                  <a:gd name="T17" fmla="*/ 2643 h 29"/>
                  <a:gd name="T18" fmla="*/ 204277 w 50"/>
                  <a:gd name="T19" fmla="*/ 1477 h 29"/>
                  <a:gd name="T20" fmla="*/ 195497 w 50"/>
                  <a:gd name="T21" fmla="*/ 1920 h 29"/>
                  <a:gd name="T22" fmla="*/ 200018 w 50"/>
                  <a:gd name="T23" fmla="*/ 1029 h 29"/>
                  <a:gd name="T24" fmla="*/ 208553 w 50"/>
                  <a:gd name="T25" fmla="*/ 2200 h 29"/>
                  <a:gd name="T26" fmla="*/ 169402 w 50"/>
                  <a:gd name="T27" fmla="*/ 2786 h 29"/>
                  <a:gd name="T28" fmla="*/ 117455 w 50"/>
                  <a:gd name="T29" fmla="*/ 1752 h 29"/>
                  <a:gd name="T30" fmla="*/ 139030 w 50"/>
                  <a:gd name="T31" fmla="*/ 3229 h 29"/>
                  <a:gd name="T32" fmla="*/ 121715 w 50"/>
                  <a:gd name="T33" fmla="*/ 3229 h 29"/>
                  <a:gd name="T34" fmla="*/ 134771 w 50"/>
                  <a:gd name="T35" fmla="*/ 2949 h 29"/>
                  <a:gd name="T36" fmla="*/ 108675 w 50"/>
                  <a:gd name="T37" fmla="*/ 1752 h 29"/>
                  <a:gd name="T38" fmla="*/ 65247 w 50"/>
                  <a:gd name="T39" fmla="*/ 2643 h 29"/>
                  <a:gd name="T40" fmla="*/ 60727 w 50"/>
                  <a:gd name="T41" fmla="*/ 3366 h 29"/>
                  <a:gd name="T42" fmla="*/ 91359 w 50"/>
                  <a:gd name="T43" fmla="*/ 3366 h 29"/>
                  <a:gd name="T44" fmla="*/ 73783 w 50"/>
                  <a:gd name="T45" fmla="*/ 3366 h 29"/>
                  <a:gd name="T46" fmla="*/ 95619 w 50"/>
                  <a:gd name="T47" fmla="*/ 2786 h 29"/>
                  <a:gd name="T48" fmla="*/ 78303 w 50"/>
                  <a:gd name="T49" fmla="*/ 4258 h 29"/>
                  <a:gd name="T50" fmla="*/ 56467 w 50"/>
                  <a:gd name="T51" fmla="*/ 3229 h 29"/>
                  <a:gd name="T52" fmla="*/ 4260 w 50"/>
                  <a:gd name="T53" fmla="*/ 4120 h 29"/>
                  <a:gd name="T54" fmla="*/ 0 w 50"/>
                  <a:gd name="T55" fmla="*/ 3814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0" y="26"/>
                    </a:moveTo>
                    <a:cubicBezTo>
                      <a:pt x="4" y="26"/>
                      <a:pt x="11" y="23"/>
                      <a:pt x="13" y="20"/>
                    </a:cubicBezTo>
                    <a:lnTo>
                      <a:pt x="7" y="20"/>
                    </a:lnTo>
                    <a:cubicBezTo>
                      <a:pt x="12" y="19"/>
                      <a:pt x="23" y="13"/>
                      <a:pt x="20" y="5"/>
                    </a:cubicBezTo>
                    <a:cubicBezTo>
                      <a:pt x="18" y="11"/>
                      <a:pt x="14" y="5"/>
                      <a:pt x="16" y="2"/>
                    </a:cubicBezTo>
                    <a:cubicBezTo>
                      <a:pt x="17" y="0"/>
                      <a:pt x="21" y="1"/>
                      <a:pt x="22" y="5"/>
                    </a:cubicBezTo>
                    <a:cubicBezTo>
                      <a:pt x="22" y="8"/>
                      <a:pt x="22" y="10"/>
                      <a:pt x="20" y="12"/>
                    </a:cubicBezTo>
                    <a:cubicBezTo>
                      <a:pt x="23" y="10"/>
                      <a:pt x="27" y="8"/>
                      <a:pt x="31" y="11"/>
                    </a:cubicBezTo>
                    <a:cubicBezTo>
                      <a:pt x="36" y="13"/>
                      <a:pt x="38" y="20"/>
                      <a:pt x="44" y="18"/>
                    </a:cubicBezTo>
                    <a:cubicBezTo>
                      <a:pt x="47" y="16"/>
                      <a:pt x="48" y="13"/>
                      <a:pt x="47" y="10"/>
                    </a:cubicBezTo>
                    <a:cubicBezTo>
                      <a:pt x="47" y="13"/>
                      <a:pt x="46" y="13"/>
                      <a:pt x="45" y="13"/>
                    </a:cubicBezTo>
                    <a:cubicBezTo>
                      <a:pt x="42" y="12"/>
                      <a:pt x="43" y="6"/>
                      <a:pt x="46" y="7"/>
                    </a:cubicBezTo>
                    <a:cubicBezTo>
                      <a:pt x="48" y="8"/>
                      <a:pt x="50" y="11"/>
                      <a:pt x="48" y="15"/>
                    </a:cubicBezTo>
                    <a:cubicBezTo>
                      <a:pt x="47" y="20"/>
                      <a:pt x="44" y="21"/>
                      <a:pt x="39" y="19"/>
                    </a:cubicBezTo>
                    <a:cubicBezTo>
                      <a:pt x="36" y="17"/>
                      <a:pt x="31" y="11"/>
                      <a:pt x="27" y="12"/>
                    </a:cubicBezTo>
                    <a:cubicBezTo>
                      <a:pt x="29" y="14"/>
                      <a:pt x="33" y="16"/>
                      <a:pt x="32" y="22"/>
                    </a:cubicBezTo>
                    <a:cubicBezTo>
                      <a:pt x="31" y="25"/>
                      <a:pt x="29" y="24"/>
                      <a:pt x="28" y="22"/>
                    </a:cubicBezTo>
                    <a:cubicBezTo>
                      <a:pt x="28" y="20"/>
                      <a:pt x="30" y="18"/>
                      <a:pt x="31" y="20"/>
                    </a:cubicBezTo>
                    <a:cubicBezTo>
                      <a:pt x="31" y="17"/>
                      <a:pt x="27" y="12"/>
                      <a:pt x="25" y="12"/>
                    </a:cubicBezTo>
                    <a:cubicBezTo>
                      <a:pt x="21" y="12"/>
                      <a:pt x="19" y="15"/>
                      <a:pt x="15" y="18"/>
                    </a:cubicBezTo>
                    <a:cubicBezTo>
                      <a:pt x="14" y="20"/>
                      <a:pt x="13" y="21"/>
                      <a:pt x="14" y="23"/>
                    </a:cubicBezTo>
                    <a:cubicBezTo>
                      <a:pt x="14" y="29"/>
                      <a:pt x="23" y="28"/>
                      <a:pt x="21" y="23"/>
                    </a:cubicBezTo>
                    <a:cubicBezTo>
                      <a:pt x="21" y="26"/>
                      <a:pt x="17" y="24"/>
                      <a:pt x="17" y="23"/>
                    </a:cubicBezTo>
                    <a:cubicBezTo>
                      <a:pt x="17" y="20"/>
                      <a:pt x="19" y="17"/>
                      <a:pt x="22" y="19"/>
                    </a:cubicBezTo>
                    <a:cubicBezTo>
                      <a:pt x="25" y="24"/>
                      <a:pt x="22" y="29"/>
                      <a:pt x="18" y="29"/>
                    </a:cubicBezTo>
                    <a:cubicBezTo>
                      <a:pt x="15" y="29"/>
                      <a:pt x="13" y="27"/>
                      <a:pt x="13" y="22"/>
                    </a:cubicBezTo>
                    <a:cubicBezTo>
                      <a:pt x="10" y="26"/>
                      <a:pt x="5" y="27"/>
                      <a:pt x="1" y="28"/>
                    </a:cubicBezTo>
                    <a:cubicBezTo>
                      <a:pt x="1" y="27"/>
                      <a:pt x="1" y="27"/>
                      <a:pt x="0" y="26"/>
                    </a:cubicBezTo>
                    <a:close/>
                  </a:path>
                </a:pathLst>
              </a:custGeom>
              <a:solidFill>
                <a:srgbClr val="340E70"/>
              </a:solidFill>
              <a:ln>
                <a:noFill/>
              </a:ln>
            </p:spPr>
            <p:txBody>
              <a:bodyPr/>
              <a:lstStyle/>
              <a:p>
                <a:pPr>
                  <a:defRPr/>
                </a:pPr>
                <a:endParaRPr lang="en-US" sz="1050">
                  <a:latin typeface="+mj-lt"/>
                  <a:cs typeface="Arial" charset="0"/>
                </a:endParaRPr>
              </a:p>
            </p:txBody>
          </p:sp>
          <p:sp>
            <p:nvSpPr>
              <p:cNvPr id="96272" name="Freeform 216"/>
              <p:cNvSpPr>
                <a:spLocks/>
              </p:cNvSpPr>
              <p:nvPr/>
            </p:nvSpPr>
            <p:spPr bwMode="auto">
              <a:xfrm>
                <a:off x="313" y="432"/>
                <a:ext cx="820" cy="153"/>
              </a:xfrm>
              <a:custGeom>
                <a:avLst/>
                <a:gdLst>
                  <a:gd name="T0" fmla="*/ 0 w 50"/>
                  <a:gd name="T1" fmla="*/ 3814 h 29"/>
                  <a:gd name="T2" fmla="*/ 56467 w 50"/>
                  <a:gd name="T3" fmla="*/ 2949 h 29"/>
                  <a:gd name="T4" fmla="*/ 30355 w 50"/>
                  <a:gd name="T5" fmla="*/ 2949 h 29"/>
                  <a:gd name="T6" fmla="*/ 86822 w 50"/>
                  <a:gd name="T7" fmla="*/ 723 h 29"/>
                  <a:gd name="T8" fmla="*/ 69523 w 50"/>
                  <a:gd name="T9" fmla="*/ 306 h 29"/>
                  <a:gd name="T10" fmla="*/ 95619 w 50"/>
                  <a:gd name="T11" fmla="*/ 723 h 29"/>
                  <a:gd name="T12" fmla="*/ 86822 w 50"/>
                  <a:gd name="T13" fmla="*/ 1752 h 29"/>
                  <a:gd name="T14" fmla="*/ 134771 w 50"/>
                  <a:gd name="T15" fmla="*/ 1614 h 29"/>
                  <a:gd name="T16" fmla="*/ 191238 w 50"/>
                  <a:gd name="T17" fmla="*/ 2643 h 29"/>
                  <a:gd name="T18" fmla="*/ 204277 w 50"/>
                  <a:gd name="T19" fmla="*/ 1477 h 29"/>
                  <a:gd name="T20" fmla="*/ 195497 w 50"/>
                  <a:gd name="T21" fmla="*/ 1920 h 29"/>
                  <a:gd name="T22" fmla="*/ 200018 w 50"/>
                  <a:gd name="T23" fmla="*/ 1029 h 29"/>
                  <a:gd name="T24" fmla="*/ 208553 w 50"/>
                  <a:gd name="T25" fmla="*/ 2200 h 29"/>
                  <a:gd name="T26" fmla="*/ 169402 w 50"/>
                  <a:gd name="T27" fmla="*/ 2786 h 29"/>
                  <a:gd name="T28" fmla="*/ 117455 w 50"/>
                  <a:gd name="T29" fmla="*/ 1752 h 29"/>
                  <a:gd name="T30" fmla="*/ 139030 w 50"/>
                  <a:gd name="T31" fmla="*/ 3229 h 29"/>
                  <a:gd name="T32" fmla="*/ 121715 w 50"/>
                  <a:gd name="T33" fmla="*/ 3229 h 29"/>
                  <a:gd name="T34" fmla="*/ 134771 w 50"/>
                  <a:gd name="T35" fmla="*/ 2949 h 29"/>
                  <a:gd name="T36" fmla="*/ 108675 w 50"/>
                  <a:gd name="T37" fmla="*/ 1752 h 29"/>
                  <a:gd name="T38" fmla="*/ 65247 w 50"/>
                  <a:gd name="T39" fmla="*/ 2643 h 29"/>
                  <a:gd name="T40" fmla="*/ 60727 w 50"/>
                  <a:gd name="T41" fmla="*/ 3366 h 29"/>
                  <a:gd name="T42" fmla="*/ 91359 w 50"/>
                  <a:gd name="T43" fmla="*/ 3366 h 29"/>
                  <a:gd name="T44" fmla="*/ 73783 w 50"/>
                  <a:gd name="T45" fmla="*/ 3366 h 29"/>
                  <a:gd name="T46" fmla="*/ 95619 w 50"/>
                  <a:gd name="T47" fmla="*/ 2786 h 29"/>
                  <a:gd name="T48" fmla="*/ 78303 w 50"/>
                  <a:gd name="T49" fmla="*/ 4258 h 29"/>
                  <a:gd name="T50" fmla="*/ 56467 w 50"/>
                  <a:gd name="T51" fmla="*/ 3229 h 29"/>
                  <a:gd name="T52" fmla="*/ 4260 w 50"/>
                  <a:gd name="T53" fmla="*/ 4120 h 29"/>
                  <a:gd name="T54" fmla="*/ 0 w 50"/>
                  <a:gd name="T55" fmla="*/ 3814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0" y="26"/>
                    </a:moveTo>
                    <a:cubicBezTo>
                      <a:pt x="4" y="26"/>
                      <a:pt x="11" y="23"/>
                      <a:pt x="13" y="20"/>
                    </a:cubicBezTo>
                    <a:lnTo>
                      <a:pt x="7" y="20"/>
                    </a:lnTo>
                    <a:cubicBezTo>
                      <a:pt x="12" y="19"/>
                      <a:pt x="23" y="13"/>
                      <a:pt x="20" y="5"/>
                    </a:cubicBezTo>
                    <a:cubicBezTo>
                      <a:pt x="18" y="11"/>
                      <a:pt x="14" y="5"/>
                      <a:pt x="16" y="2"/>
                    </a:cubicBezTo>
                    <a:cubicBezTo>
                      <a:pt x="17" y="0"/>
                      <a:pt x="21" y="1"/>
                      <a:pt x="22" y="5"/>
                    </a:cubicBezTo>
                    <a:cubicBezTo>
                      <a:pt x="22" y="8"/>
                      <a:pt x="22" y="10"/>
                      <a:pt x="20" y="12"/>
                    </a:cubicBezTo>
                    <a:cubicBezTo>
                      <a:pt x="23" y="10"/>
                      <a:pt x="27" y="8"/>
                      <a:pt x="31" y="11"/>
                    </a:cubicBezTo>
                    <a:cubicBezTo>
                      <a:pt x="36" y="13"/>
                      <a:pt x="38" y="20"/>
                      <a:pt x="44" y="18"/>
                    </a:cubicBezTo>
                    <a:cubicBezTo>
                      <a:pt x="47" y="16"/>
                      <a:pt x="48" y="13"/>
                      <a:pt x="47" y="10"/>
                    </a:cubicBezTo>
                    <a:cubicBezTo>
                      <a:pt x="47" y="13"/>
                      <a:pt x="46" y="13"/>
                      <a:pt x="45" y="13"/>
                    </a:cubicBezTo>
                    <a:cubicBezTo>
                      <a:pt x="42" y="12"/>
                      <a:pt x="43" y="6"/>
                      <a:pt x="46" y="7"/>
                    </a:cubicBezTo>
                    <a:cubicBezTo>
                      <a:pt x="48" y="8"/>
                      <a:pt x="50" y="11"/>
                      <a:pt x="48" y="15"/>
                    </a:cubicBezTo>
                    <a:cubicBezTo>
                      <a:pt x="47" y="20"/>
                      <a:pt x="44" y="21"/>
                      <a:pt x="39" y="19"/>
                    </a:cubicBezTo>
                    <a:cubicBezTo>
                      <a:pt x="36" y="17"/>
                      <a:pt x="31" y="11"/>
                      <a:pt x="27" y="12"/>
                    </a:cubicBezTo>
                    <a:cubicBezTo>
                      <a:pt x="29" y="14"/>
                      <a:pt x="33" y="16"/>
                      <a:pt x="32" y="22"/>
                    </a:cubicBezTo>
                    <a:cubicBezTo>
                      <a:pt x="31" y="25"/>
                      <a:pt x="29" y="24"/>
                      <a:pt x="28" y="22"/>
                    </a:cubicBezTo>
                    <a:cubicBezTo>
                      <a:pt x="28" y="20"/>
                      <a:pt x="30" y="18"/>
                      <a:pt x="31" y="20"/>
                    </a:cubicBezTo>
                    <a:cubicBezTo>
                      <a:pt x="31" y="17"/>
                      <a:pt x="27" y="12"/>
                      <a:pt x="25" y="12"/>
                    </a:cubicBezTo>
                    <a:cubicBezTo>
                      <a:pt x="21" y="12"/>
                      <a:pt x="19" y="15"/>
                      <a:pt x="15" y="18"/>
                    </a:cubicBezTo>
                    <a:cubicBezTo>
                      <a:pt x="14" y="20"/>
                      <a:pt x="13" y="21"/>
                      <a:pt x="14" y="23"/>
                    </a:cubicBezTo>
                    <a:cubicBezTo>
                      <a:pt x="14" y="29"/>
                      <a:pt x="23" y="28"/>
                      <a:pt x="21" y="23"/>
                    </a:cubicBezTo>
                    <a:cubicBezTo>
                      <a:pt x="21" y="26"/>
                      <a:pt x="17" y="24"/>
                      <a:pt x="17" y="23"/>
                    </a:cubicBezTo>
                    <a:cubicBezTo>
                      <a:pt x="17" y="20"/>
                      <a:pt x="19" y="17"/>
                      <a:pt x="22" y="19"/>
                    </a:cubicBezTo>
                    <a:cubicBezTo>
                      <a:pt x="25" y="24"/>
                      <a:pt x="22" y="29"/>
                      <a:pt x="18" y="29"/>
                    </a:cubicBezTo>
                    <a:cubicBezTo>
                      <a:pt x="15" y="29"/>
                      <a:pt x="13" y="27"/>
                      <a:pt x="13" y="22"/>
                    </a:cubicBezTo>
                    <a:cubicBezTo>
                      <a:pt x="10" y="26"/>
                      <a:pt x="5" y="27"/>
                      <a:pt x="1" y="28"/>
                    </a:cubicBezTo>
                    <a:cubicBezTo>
                      <a:pt x="1" y="27"/>
                      <a:pt x="1" y="27"/>
                      <a:pt x="0" y="26"/>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73" name="Freeform 217"/>
              <p:cNvSpPr>
                <a:spLocks/>
              </p:cNvSpPr>
              <p:nvPr/>
            </p:nvSpPr>
            <p:spPr bwMode="auto">
              <a:xfrm>
                <a:off x="117" y="564"/>
                <a:ext cx="147" cy="42"/>
              </a:xfrm>
              <a:custGeom>
                <a:avLst/>
                <a:gdLst>
                  <a:gd name="T0" fmla="*/ 39216 w 9"/>
                  <a:gd name="T1" fmla="*/ 441 h 8"/>
                  <a:gd name="T2" fmla="*/ 4263 w 9"/>
                  <a:gd name="T3" fmla="*/ 1019 h 8"/>
                  <a:gd name="T4" fmla="*/ 4263 w 9"/>
                  <a:gd name="T5" fmla="*/ 441 h 8"/>
                  <a:gd name="T6" fmla="*/ 39216 w 9"/>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9" y="3"/>
                    </a:moveTo>
                    <a:cubicBezTo>
                      <a:pt x="8" y="6"/>
                      <a:pt x="3" y="8"/>
                      <a:pt x="1" y="7"/>
                    </a:cubicBezTo>
                    <a:cubicBezTo>
                      <a:pt x="0" y="6"/>
                      <a:pt x="0" y="4"/>
                      <a:pt x="1" y="3"/>
                    </a:cubicBezTo>
                    <a:cubicBezTo>
                      <a:pt x="4" y="0"/>
                      <a:pt x="8" y="2"/>
                      <a:pt x="9" y="3"/>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74" name="Freeform 218"/>
              <p:cNvSpPr>
                <a:spLocks/>
              </p:cNvSpPr>
              <p:nvPr/>
            </p:nvSpPr>
            <p:spPr bwMode="auto">
              <a:xfrm>
                <a:off x="117" y="564"/>
                <a:ext cx="147" cy="42"/>
              </a:xfrm>
              <a:custGeom>
                <a:avLst/>
                <a:gdLst>
                  <a:gd name="T0" fmla="*/ 39216 w 9"/>
                  <a:gd name="T1" fmla="*/ 441 h 8"/>
                  <a:gd name="T2" fmla="*/ 4263 w 9"/>
                  <a:gd name="T3" fmla="*/ 1019 h 8"/>
                  <a:gd name="T4" fmla="*/ 4263 w 9"/>
                  <a:gd name="T5" fmla="*/ 441 h 8"/>
                  <a:gd name="T6" fmla="*/ 39216 w 9"/>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9" y="3"/>
                    </a:moveTo>
                    <a:cubicBezTo>
                      <a:pt x="8" y="6"/>
                      <a:pt x="3" y="8"/>
                      <a:pt x="1" y="7"/>
                    </a:cubicBezTo>
                    <a:cubicBezTo>
                      <a:pt x="0" y="6"/>
                      <a:pt x="0" y="4"/>
                      <a:pt x="1" y="3"/>
                    </a:cubicBezTo>
                    <a:cubicBezTo>
                      <a:pt x="4" y="0"/>
                      <a:pt x="8" y="2"/>
                      <a:pt x="9"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75" name="Freeform 219"/>
              <p:cNvSpPr>
                <a:spLocks/>
              </p:cNvSpPr>
              <p:nvPr/>
            </p:nvSpPr>
            <p:spPr bwMode="auto">
              <a:xfrm>
                <a:off x="313" y="490"/>
                <a:ext cx="98" cy="63"/>
              </a:xfrm>
              <a:custGeom>
                <a:avLst/>
                <a:gdLst>
                  <a:gd name="T0" fmla="*/ 8804 w 6"/>
                  <a:gd name="T1" fmla="*/ 1738 h 12"/>
                  <a:gd name="T2" fmla="*/ 26150 w 6"/>
                  <a:gd name="T3" fmla="*/ 441 h 12"/>
                  <a:gd name="T4" fmla="*/ 13067 w 6"/>
                  <a:gd name="T5" fmla="*/ 137 h 12"/>
                  <a:gd name="T6" fmla="*/ 8804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2" y="12"/>
                    </a:moveTo>
                    <a:cubicBezTo>
                      <a:pt x="4" y="12"/>
                      <a:pt x="6" y="6"/>
                      <a:pt x="6" y="3"/>
                    </a:cubicBezTo>
                    <a:cubicBezTo>
                      <a:pt x="5" y="0"/>
                      <a:pt x="4" y="0"/>
                      <a:pt x="3" y="1"/>
                    </a:cubicBezTo>
                    <a:cubicBezTo>
                      <a:pt x="0" y="5"/>
                      <a:pt x="1" y="10"/>
                      <a:pt x="2" y="12"/>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76" name="Freeform 220"/>
              <p:cNvSpPr>
                <a:spLocks/>
              </p:cNvSpPr>
              <p:nvPr/>
            </p:nvSpPr>
            <p:spPr bwMode="auto">
              <a:xfrm>
                <a:off x="313" y="490"/>
                <a:ext cx="98" cy="63"/>
              </a:xfrm>
              <a:custGeom>
                <a:avLst/>
                <a:gdLst>
                  <a:gd name="T0" fmla="*/ 8804 w 6"/>
                  <a:gd name="T1" fmla="*/ 1738 h 12"/>
                  <a:gd name="T2" fmla="*/ 26150 w 6"/>
                  <a:gd name="T3" fmla="*/ 441 h 12"/>
                  <a:gd name="T4" fmla="*/ 13067 w 6"/>
                  <a:gd name="T5" fmla="*/ 137 h 12"/>
                  <a:gd name="T6" fmla="*/ 8804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2" y="12"/>
                    </a:moveTo>
                    <a:cubicBezTo>
                      <a:pt x="4" y="12"/>
                      <a:pt x="6" y="6"/>
                      <a:pt x="6" y="3"/>
                    </a:cubicBezTo>
                    <a:cubicBezTo>
                      <a:pt x="5" y="0"/>
                      <a:pt x="4" y="0"/>
                      <a:pt x="3" y="1"/>
                    </a:cubicBezTo>
                    <a:cubicBezTo>
                      <a:pt x="0" y="5"/>
                      <a:pt x="1" y="10"/>
                      <a:pt x="2" y="12"/>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77" name="Freeform 221"/>
              <p:cNvSpPr>
                <a:spLocks/>
              </p:cNvSpPr>
              <p:nvPr/>
            </p:nvSpPr>
            <p:spPr bwMode="auto">
              <a:xfrm>
                <a:off x="248" y="490"/>
                <a:ext cx="49" cy="48"/>
              </a:xfrm>
              <a:custGeom>
                <a:avLst/>
                <a:gdLst>
                  <a:gd name="T0" fmla="*/ 8804 w 3"/>
                  <a:gd name="T1" fmla="*/ 1365 h 9"/>
                  <a:gd name="T2" fmla="*/ 8804 w 3"/>
                  <a:gd name="T3" fmla="*/ 144 h 9"/>
                  <a:gd name="T4" fmla="*/ 0 w 3"/>
                  <a:gd name="T5" fmla="*/ 144 h 9"/>
                  <a:gd name="T6" fmla="*/ 8804 w 3"/>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2" y="9"/>
                    </a:moveTo>
                    <a:cubicBezTo>
                      <a:pt x="3" y="8"/>
                      <a:pt x="3" y="3"/>
                      <a:pt x="2" y="1"/>
                    </a:cubicBezTo>
                    <a:cubicBezTo>
                      <a:pt x="1" y="0"/>
                      <a:pt x="1" y="0"/>
                      <a:pt x="0" y="1"/>
                    </a:cubicBezTo>
                    <a:cubicBezTo>
                      <a:pt x="0" y="5"/>
                      <a:pt x="1" y="8"/>
                      <a:pt x="2" y="9"/>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78" name="Freeform 222"/>
              <p:cNvSpPr>
                <a:spLocks/>
              </p:cNvSpPr>
              <p:nvPr/>
            </p:nvSpPr>
            <p:spPr bwMode="auto">
              <a:xfrm>
                <a:off x="248" y="490"/>
                <a:ext cx="49" cy="48"/>
              </a:xfrm>
              <a:custGeom>
                <a:avLst/>
                <a:gdLst>
                  <a:gd name="T0" fmla="*/ 8804 w 3"/>
                  <a:gd name="T1" fmla="*/ 1365 h 9"/>
                  <a:gd name="T2" fmla="*/ 8804 w 3"/>
                  <a:gd name="T3" fmla="*/ 144 h 9"/>
                  <a:gd name="T4" fmla="*/ 0 w 3"/>
                  <a:gd name="T5" fmla="*/ 144 h 9"/>
                  <a:gd name="T6" fmla="*/ 8804 w 3"/>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2" y="9"/>
                    </a:moveTo>
                    <a:cubicBezTo>
                      <a:pt x="3" y="8"/>
                      <a:pt x="3" y="3"/>
                      <a:pt x="2" y="1"/>
                    </a:cubicBezTo>
                    <a:cubicBezTo>
                      <a:pt x="1" y="0"/>
                      <a:pt x="1" y="0"/>
                      <a:pt x="0" y="1"/>
                    </a:cubicBezTo>
                    <a:cubicBezTo>
                      <a:pt x="0" y="5"/>
                      <a:pt x="1" y="8"/>
                      <a:pt x="2" y="9"/>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79" name="Freeform 223"/>
              <p:cNvSpPr>
                <a:spLocks/>
              </p:cNvSpPr>
              <p:nvPr/>
            </p:nvSpPr>
            <p:spPr bwMode="auto">
              <a:xfrm>
                <a:off x="117" y="538"/>
                <a:ext cx="115" cy="31"/>
              </a:xfrm>
              <a:custGeom>
                <a:avLst/>
                <a:gdLst>
                  <a:gd name="T0" fmla="*/ 31034 w 7"/>
                  <a:gd name="T1" fmla="*/ 429 h 6"/>
                  <a:gd name="T2" fmla="*/ 4321 w 7"/>
                  <a:gd name="T3" fmla="*/ 134 h 6"/>
                  <a:gd name="T4" fmla="*/ 4321 w 7"/>
                  <a:gd name="T5" fmla="*/ 429 h 6"/>
                  <a:gd name="T6" fmla="*/ 31034 w 7"/>
                  <a:gd name="T7" fmla="*/ 429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7" y="3"/>
                    </a:moveTo>
                    <a:cubicBezTo>
                      <a:pt x="6" y="1"/>
                      <a:pt x="3" y="0"/>
                      <a:pt x="1" y="1"/>
                    </a:cubicBezTo>
                    <a:cubicBezTo>
                      <a:pt x="0" y="2"/>
                      <a:pt x="0" y="3"/>
                      <a:pt x="1" y="3"/>
                    </a:cubicBezTo>
                    <a:cubicBezTo>
                      <a:pt x="3" y="6"/>
                      <a:pt x="6" y="5"/>
                      <a:pt x="7" y="3"/>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80" name="Freeform 224"/>
              <p:cNvSpPr>
                <a:spLocks/>
              </p:cNvSpPr>
              <p:nvPr/>
            </p:nvSpPr>
            <p:spPr bwMode="auto">
              <a:xfrm>
                <a:off x="117" y="538"/>
                <a:ext cx="115" cy="31"/>
              </a:xfrm>
              <a:custGeom>
                <a:avLst/>
                <a:gdLst>
                  <a:gd name="T0" fmla="*/ 31034 w 7"/>
                  <a:gd name="T1" fmla="*/ 429 h 6"/>
                  <a:gd name="T2" fmla="*/ 4321 w 7"/>
                  <a:gd name="T3" fmla="*/ 134 h 6"/>
                  <a:gd name="T4" fmla="*/ 4321 w 7"/>
                  <a:gd name="T5" fmla="*/ 429 h 6"/>
                  <a:gd name="T6" fmla="*/ 31034 w 7"/>
                  <a:gd name="T7" fmla="*/ 429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7" y="3"/>
                    </a:moveTo>
                    <a:cubicBezTo>
                      <a:pt x="6" y="1"/>
                      <a:pt x="3" y="0"/>
                      <a:pt x="1" y="1"/>
                    </a:cubicBezTo>
                    <a:cubicBezTo>
                      <a:pt x="0" y="2"/>
                      <a:pt x="0" y="3"/>
                      <a:pt x="1" y="3"/>
                    </a:cubicBezTo>
                    <a:cubicBezTo>
                      <a:pt x="3" y="6"/>
                      <a:pt x="6" y="5"/>
                      <a:pt x="7"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81" name="Freeform 225"/>
              <p:cNvSpPr>
                <a:spLocks/>
              </p:cNvSpPr>
              <p:nvPr/>
            </p:nvSpPr>
            <p:spPr bwMode="auto">
              <a:xfrm>
                <a:off x="150" y="495"/>
                <a:ext cx="147" cy="74"/>
              </a:xfrm>
              <a:custGeom>
                <a:avLst/>
                <a:gdLst>
                  <a:gd name="T0" fmla="*/ 39216 w 9"/>
                  <a:gd name="T1" fmla="*/ 2067 h 14"/>
                  <a:gd name="T2" fmla="*/ 0 w 9"/>
                  <a:gd name="T3" fmla="*/ 449 h 14"/>
                  <a:gd name="T4" fmla="*/ 8804 w 9"/>
                  <a:gd name="T5" fmla="*/ 0 h 14"/>
                  <a:gd name="T6" fmla="*/ 39216 w 9"/>
                  <a:gd name="T7" fmla="*/ 206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9" y="14"/>
                    </a:moveTo>
                    <a:cubicBezTo>
                      <a:pt x="6" y="14"/>
                      <a:pt x="1" y="7"/>
                      <a:pt x="0" y="3"/>
                    </a:cubicBezTo>
                    <a:cubicBezTo>
                      <a:pt x="0" y="0"/>
                      <a:pt x="1" y="0"/>
                      <a:pt x="2" y="0"/>
                    </a:cubicBezTo>
                    <a:cubicBezTo>
                      <a:pt x="7" y="3"/>
                      <a:pt x="9" y="11"/>
                      <a:pt x="9" y="14"/>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82" name="Freeform 226"/>
              <p:cNvSpPr>
                <a:spLocks/>
              </p:cNvSpPr>
              <p:nvPr/>
            </p:nvSpPr>
            <p:spPr bwMode="auto">
              <a:xfrm>
                <a:off x="150" y="495"/>
                <a:ext cx="147" cy="74"/>
              </a:xfrm>
              <a:custGeom>
                <a:avLst/>
                <a:gdLst>
                  <a:gd name="T0" fmla="*/ 39216 w 9"/>
                  <a:gd name="T1" fmla="*/ 2067 h 14"/>
                  <a:gd name="T2" fmla="*/ 0 w 9"/>
                  <a:gd name="T3" fmla="*/ 449 h 14"/>
                  <a:gd name="T4" fmla="*/ 8804 w 9"/>
                  <a:gd name="T5" fmla="*/ 0 h 14"/>
                  <a:gd name="T6" fmla="*/ 39216 w 9"/>
                  <a:gd name="T7" fmla="*/ 206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9" y="14"/>
                    </a:moveTo>
                    <a:cubicBezTo>
                      <a:pt x="6" y="14"/>
                      <a:pt x="1" y="7"/>
                      <a:pt x="0" y="3"/>
                    </a:cubicBezTo>
                    <a:cubicBezTo>
                      <a:pt x="0" y="0"/>
                      <a:pt x="1" y="0"/>
                      <a:pt x="2" y="0"/>
                    </a:cubicBezTo>
                    <a:cubicBezTo>
                      <a:pt x="7" y="3"/>
                      <a:pt x="9" y="11"/>
                      <a:pt x="9" y="14"/>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83" name="Freeform 227"/>
              <p:cNvSpPr>
                <a:spLocks/>
              </p:cNvSpPr>
              <p:nvPr/>
            </p:nvSpPr>
            <p:spPr bwMode="auto">
              <a:xfrm>
                <a:off x="264" y="559"/>
                <a:ext cx="114" cy="38"/>
              </a:xfrm>
              <a:custGeom>
                <a:avLst/>
                <a:gdLst>
                  <a:gd name="T0" fmla="*/ 0 w 7"/>
                  <a:gd name="T1" fmla="*/ 578 h 8"/>
                  <a:gd name="T2" fmla="*/ 21481 w 7"/>
                  <a:gd name="T3" fmla="*/ 0 h 8"/>
                  <a:gd name="T4" fmla="*/ 0 w 7"/>
                  <a:gd name="T5" fmla="*/ 578 h 8"/>
                  <a:gd name="T6" fmla="*/ 0 60000 65536"/>
                  <a:gd name="T7" fmla="*/ 0 60000 65536"/>
                  <a:gd name="T8" fmla="*/ 0 60000 65536"/>
                </a:gdLst>
                <a:ahLst/>
                <a:cxnLst>
                  <a:cxn ang="T6">
                    <a:pos x="T0" y="T1"/>
                  </a:cxn>
                  <a:cxn ang="T7">
                    <a:pos x="T2" y="T3"/>
                  </a:cxn>
                  <a:cxn ang="T8">
                    <a:pos x="T4" y="T5"/>
                  </a:cxn>
                </a:cxnLst>
                <a:rect l="0" t="0" r="r" b="b"/>
                <a:pathLst>
                  <a:path w="7" h="8">
                    <a:moveTo>
                      <a:pt x="0" y="4"/>
                    </a:moveTo>
                    <a:cubicBezTo>
                      <a:pt x="2" y="8"/>
                      <a:pt x="7" y="5"/>
                      <a:pt x="5" y="0"/>
                    </a:cubicBezTo>
                    <a:cubicBezTo>
                      <a:pt x="3" y="1"/>
                      <a:pt x="2" y="3"/>
                      <a:pt x="0" y="4"/>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84" name="Freeform 228"/>
              <p:cNvSpPr>
                <a:spLocks noEditPoints="1"/>
              </p:cNvSpPr>
              <p:nvPr/>
            </p:nvSpPr>
            <p:spPr bwMode="auto">
              <a:xfrm>
                <a:off x="248" y="553"/>
                <a:ext cx="114" cy="43"/>
              </a:xfrm>
              <a:custGeom>
                <a:avLst/>
                <a:gdLst>
                  <a:gd name="T0" fmla="*/ 8745 w 7"/>
                  <a:gd name="T1" fmla="*/ 779 h 8"/>
                  <a:gd name="T2" fmla="*/ 17247 w 7"/>
                  <a:gd name="T3" fmla="*/ 925 h 8"/>
                  <a:gd name="T4" fmla="*/ 12996 w 7"/>
                  <a:gd name="T5" fmla="*/ 1242 h 8"/>
                  <a:gd name="T6" fmla="*/ 4251 w 7"/>
                  <a:gd name="T7" fmla="*/ 925 h 8"/>
                  <a:gd name="T8" fmla="*/ 8745 w 7"/>
                  <a:gd name="T9" fmla="*/ 779 h 8"/>
                  <a:gd name="T10" fmla="*/ 17247 w 7"/>
                  <a:gd name="T11" fmla="*/ 925 h 8"/>
                  <a:gd name="T12" fmla="*/ 17247 w 7"/>
                  <a:gd name="T13" fmla="*/ 925 h 8"/>
                  <a:gd name="T14" fmla="*/ 21481 w 7"/>
                  <a:gd name="T15" fmla="*/ 1242 h 8"/>
                  <a:gd name="T16" fmla="*/ 12996 w 7"/>
                  <a:gd name="T17" fmla="*/ 1242 h 8"/>
                  <a:gd name="T18" fmla="*/ 17247 w 7"/>
                  <a:gd name="T19" fmla="*/ 925 h 8"/>
                  <a:gd name="T20" fmla="*/ 17247 w 7"/>
                  <a:gd name="T21" fmla="*/ 925 h 8"/>
                  <a:gd name="T22" fmla="*/ 21481 w 7"/>
                  <a:gd name="T23" fmla="*/ 925 h 8"/>
                  <a:gd name="T24" fmla="*/ 25992 w 7"/>
                  <a:gd name="T25" fmla="*/ 925 h 8"/>
                  <a:gd name="T26" fmla="*/ 21481 w 7"/>
                  <a:gd name="T27" fmla="*/ 1242 h 8"/>
                  <a:gd name="T28" fmla="*/ 17247 w 7"/>
                  <a:gd name="T29" fmla="*/ 925 h 8"/>
                  <a:gd name="T30" fmla="*/ 21481 w 7"/>
                  <a:gd name="T31" fmla="*/ 925 h 8"/>
                  <a:gd name="T32" fmla="*/ 21481 w 7"/>
                  <a:gd name="T33" fmla="*/ 925 h 8"/>
                  <a:gd name="T34" fmla="*/ 25992 w 7"/>
                  <a:gd name="T35" fmla="*/ 925 h 8"/>
                  <a:gd name="T36" fmla="*/ 21481 w 7"/>
                  <a:gd name="T37" fmla="*/ 925 h 8"/>
                  <a:gd name="T38" fmla="*/ 21481 w 7"/>
                  <a:gd name="T39" fmla="*/ 925 h 8"/>
                  <a:gd name="T40" fmla="*/ 21481 w 7"/>
                  <a:gd name="T41" fmla="*/ 145 h 8"/>
                  <a:gd name="T42" fmla="*/ 25992 w 7"/>
                  <a:gd name="T43" fmla="*/ 145 h 8"/>
                  <a:gd name="T44" fmla="*/ 25992 w 7"/>
                  <a:gd name="T45" fmla="*/ 925 h 8"/>
                  <a:gd name="T46" fmla="*/ 21481 w 7"/>
                  <a:gd name="T47" fmla="*/ 925 h 8"/>
                  <a:gd name="T48" fmla="*/ 21481 w 7"/>
                  <a:gd name="T49" fmla="*/ 0 h 8"/>
                  <a:gd name="T50" fmla="*/ 25992 w 7"/>
                  <a:gd name="T51" fmla="*/ 0 h 8"/>
                  <a:gd name="T52" fmla="*/ 25992 w 7"/>
                  <a:gd name="T53" fmla="*/ 145 h 8"/>
                  <a:gd name="T54" fmla="*/ 25992 w 7"/>
                  <a:gd name="T55" fmla="*/ 145 h 8"/>
                  <a:gd name="T56" fmla="*/ 21481 w 7"/>
                  <a:gd name="T57" fmla="*/ 0 h 8"/>
                  <a:gd name="T58" fmla="*/ 25992 w 7"/>
                  <a:gd name="T59" fmla="*/ 145 h 8"/>
                  <a:gd name="T60" fmla="*/ 17247 w 7"/>
                  <a:gd name="T61" fmla="*/ 634 h 8"/>
                  <a:gd name="T62" fmla="*/ 12996 w 7"/>
                  <a:gd name="T63" fmla="*/ 317 h 8"/>
                  <a:gd name="T64" fmla="*/ 21481 w 7"/>
                  <a:gd name="T65" fmla="*/ 0 h 8"/>
                  <a:gd name="T66" fmla="*/ 25992 w 7"/>
                  <a:gd name="T67" fmla="*/ 145 h 8"/>
                  <a:gd name="T68" fmla="*/ 17247 w 7"/>
                  <a:gd name="T69" fmla="*/ 634 h 8"/>
                  <a:gd name="T70" fmla="*/ 4251 w 7"/>
                  <a:gd name="T71" fmla="*/ 925 h 8"/>
                  <a:gd name="T72" fmla="*/ 4251 w 7"/>
                  <a:gd name="T73" fmla="*/ 779 h 8"/>
                  <a:gd name="T74" fmla="*/ 12996 w 7"/>
                  <a:gd name="T75" fmla="*/ 317 h 8"/>
                  <a:gd name="T76" fmla="*/ 17247 w 7"/>
                  <a:gd name="T77" fmla="*/ 634 h 8"/>
                  <a:gd name="T78" fmla="*/ 4251 w 7"/>
                  <a:gd name="T79" fmla="*/ 925 h 8"/>
                  <a:gd name="T80" fmla="*/ 0 w 7"/>
                  <a:gd name="T81" fmla="*/ 779 h 8"/>
                  <a:gd name="T82" fmla="*/ 4251 w 7"/>
                  <a:gd name="T83" fmla="*/ 779 h 8"/>
                  <a:gd name="T84" fmla="*/ 4251 w 7"/>
                  <a:gd name="T85" fmla="*/ 779 h 8"/>
                  <a:gd name="T86" fmla="*/ 4251 w 7"/>
                  <a:gd name="T87" fmla="*/ 925 h 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 h="8">
                    <a:moveTo>
                      <a:pt x="2" y="5"/>
                    </a:moveTo>
                    <a:cubicBezTo>
                      <a:pt x="2" y="6"/>
                      <a:pt x="3" y="6"/>
                      <a:pt x="4" y="6"/>
                    </a:cubicBezTo>
                    <a:lnTo>
                      <a:pt x="3" y="8"/>
                    </a:lnTo>
                    <a:cubicBezTo>
                      <a:pt x="2" y="8"/>
                      <a:pt x="1" y="7"/>
                      <a:pt x="1" y="6"/>
                    </a:cubicBezTo>
                    <a:lnTo>
                      <a:pt x="2" y="5"/>
                    </a:lnTo>
                    <a:close/>
                    <a:moveTo>
                      <a:pt x="4" y="6"/>
                    </a:moveTo>
                    <a:cubicBezTo>
                      <a:pt x="4" y="7"/>
                      <a:pt x="4" y="6"/>
                      <a:pt x="4" y="6"/>
                    </a:cubicBezTo>
                    <a:lnTo>
                      <a:pt x="5" y="8"/>
                    </a:lnTo>
                    <a:cubicBezTo>
                      <a:pt x="4" y="8"/>
                      <a:pt x="4" y="8"/>
                      <a:pt x="3" y="8"/>
                    </a:cubicBezTo>
                    <a:lnTo>
                      <a:pt x="4" y="6"/>
                    </a:lnTo>
                    <a:close/>
                    <a:moveTo>
                      <a:pt x="4" y="6"/>
                    </a:moveTo>
                    <a:cubicBezTo>
                      <a:pt x="5" y="6"/>
                      <a:pt x="5" y="6"/>
                      <a:pt x="5" y="6"/>
                    </a:cubicBezTo>
                    <a:lnTo>
                      <a:pt x="6" y="6"/>
                    </a:lnTo>
                    <a:cubicBezTo>
                      <a:pt x="6" y="7"/>
                      <a:pt x="5" y="7"/>
                      <a:pt x="5" y="8"/>
                    </a:cubicBezTo>
                    <a:lnTo>
                      <a:pt x="4" y="6"/>
                    </a:lnTo>
                    <a:close/>
                    <a:moveTo>
                      <a:pt x="5" y="6"/>
                    </a:moveTo>
                    <a:lnTo>
                      <a:pt x="5" y="6"/>
                    </a:lnTo>
                    <a:lnTo>
                      <a:pt x="6" y="6"/>
                    </a:lnTo>
                    <a:lnTo>
                      <a:pt x="5" y="6"/>
                    </a:lnTo>
                    <a:close/>
                    <a:moveTo>
                      <a:pt x="5" y="6"/>
                    </a:moveTo>
                    <a:cubicBezTo>
                      <a:pt x="6" y="5"/>
                      <a:pt x="6" y="3"/>
                      <a:pt x="5" y="1"/>
                    </a:cubicBezTo>
                    <a:lnTo>
                      <a:pt x="6" y="1"/>
                    </a:lnTo>
                    <a:cubicBezTo>
                      <a:pt x="7" y="3"/>
                      <a:pt x="7" y="5"/>
                      <a:pt x="6" y="6"/>
                    </a:cubicBezTo>
                    <a:lnTo>
                      <a:pt x="5" y="6"/>
                    </a:lnTo>
                    <a:close/>
                    <a:moveTo>
                      <a:pt x="5" y="0"/>
                    </a:moveTo>
                    <a:lnTo>
                      <a:pt x="6" y="0"/>
                    </a:lnTo>
                    <a:lnTo>
                      <a:pt x="6" y="1"/>
                    </a:lnTo>
                    <a:lnTo>
                      <a:pt x="5" y="0"/>
                    </a:lnTo>
                    <a:close/>
                    <a:moveTo>
                      <a:pt x="6" y="1"/>
                    </a:moveTo>
                    <a:cubicBezTo>
                      <a:pt x="5" y="2"/>
                      <a:pt x="4" y="3"/>
                      <a:pt x="4" y="4"/>
                    </a:cubicBezTo>
                    <a:lnTo>
                      <a:pt x="3" y="2"/>
                    </a:lnTo>
                    <a:cubicBezTo>
                      <a:pt x="4" y="2"/>
                      <a:pt x="4" y="1"/>
                      <a:pt x="5" y="0"/>
                    </a:cubicBezTo>
                    <a:lnTo>
                      <a:pt x="6" y="1"/>
                    </a:lnTo>
                    <a:close/>
                    <a:moveTo>
                      <a:pt x="4" y="4"/>
                    </a:moveTo>
                    <a:cubicBezTo>
                      <a:pt x="3" y="4"/>
                      <a:pt x="2" y="5"/>
                      <a:pt x="1" y="6"/>
                    </a:cubicBezTo>
                    <a:lnTo>
                      <a:pt x="1" y="5"/>
                    </a:lnTo>
                    <a:cubicBezTo>
                      <a:pt x="2" y="4"/>
                      <a:pt x="2" y="3"/>
                      <a:pt x="3" y="2"/>
                    </a:cubicBezTo>
                    <a:lnTo>
                      <a:pt x="4" y="4"/>
                    </a:lnTo>
                    <a:close/>
                    <a:moveTo>
                      <a:pt x="1" y="6"/>
                    </a:moveTo>
                    <a:lnTo>
                      <a:pt x="0" y="5"/>
                    </a:lnTo>
                    <a:lnTo>
                      <a:pt x="1" y="5"/>
                    </a:lnTo>
                    <a:lnTo>
                      <a:pt x="1" y="6"/>
                    </a:lnTo>
                    <a:close/>
                  </a:path>
                </a:pathLst>
              </a:custGeom>
              <a:solidFill>
                <a:srgbClr val="340E70"/>
              </a:solidFill>
              <a:ln>
                <a:noFill/>
              </a:ln>
            </p:spPr>
            <p:txBody>
              <a:bodyPr/>
              <a:lstStyle/>
              <a:p>
                <a:pPr>
                  <a:defRPr/>
                </a:pPr>
                <a:endParaRPr lang="en-US" sz="1050">
                  <a:latin typeface="+mj-lt"/>
                  <a:cs typeface="Arial" charset="0"/>
                </a:endParaRPr>
              </a:p>
            </p:txBody>
          </p:sp>
          <p:sp>
            <p:nvSpPr>
              <p:cNvPr id="96285" name="Freeform 229"/>
              <p:cNvSpPr>
                <a:spLocks/>
              </p:cNvSpPr>
              <p:nvPr/>
            </p:nvSpPr>
            <p:spPr bwMode="auto">
              <a:xfrm>
                <a:off x="264" y="627"/>
                <a:ext cx="98" cy="64"/>
              </a:xfrm>
              <a:custGeom>
                <a:avLst/>
                <a:gdLst>
                  <a:gd name="T0" fmla="*/ 21870 w 6"/>
                  <a:gd name="T1" fmla="*/ 0 h 12"/>
                  <a:gd name="T2" fmla="*/ 0 w 6"/>
                  <a:gd name="T3" fmla="*/ 1365 h 12"/>
                  <a:gd name="T4" fmla="*/ 13067 w 6"/>
                  <a:gd name="T5" fmla="*/ 1680 h 12"/>
                  <a:gd name="T6" fmla="*/ 21870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5" y="0"/>
                    </a:moveTo>
                    <a:cubicBezTo>
                      <a:pt x="2" y="0"/>
                      <a:pt x="0" y="6"/>
                      <a:pt x="0" y="9"/>
                    </a:cubicBezTo>
                    <a:cubicBezTo>
                      <a:pt x="1" y="12"/>
                      <a:pt x="2" y="12"/>
                      <a:pt x="3" y="11"/>
                    </a:cubicBezTo>
                    <a:cubicBezTo>
                      <a:pt x="6" y="7"/>
                      <a:pt x="6" y="2"/>
                      <a:pt x="5"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86" name="Freeform 230"/>
              <p:cNvSpPr>
                <a:spLocks/>
              </p:cNvSpPr>
              <p:nvPr/>
            </p:nvSpPr>
            <p:spPr bwMode="auto">
              <a:xfrm>
                <a:off x="264" y="627"/>
                <a:ext cx="98" cy="64"/>
              </a:xfrm>
              <a:custGeom>
                <a:avLst/>
                <a:gdLst>
                  <a:gd name="T0" fmla="*/ 21870 w 6"/>
                  <a:gd name="T1" fmla="*/ 0 h 12"/>
                  <a:gd name="T2" fmla="*/ 0 w 6"/>
                  <a:gd name="T3" fmla="*/ 1365 h 12"/>
                  <a:gd name="T4" fmla="*/ 13067 w 6"/>
                  <a:gd name="T5" fmla="*/ 1680 h 12"/>
                  <a:gd name="T6" fmla="*/ 21870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5" y="0"/>
                    </a:moveTo>
                    <a:cubicBezTo>
                      <a:pt x="2" y="0"/>
                      <a:pt x="0" y="6"/>
                      <a:pt x="0" y="9"/>
                    </a:cubicBezTo>
                    <a:cubicBezTo>
                      <a:pt x="1" y="12"/>
                      <a:pt x="2" y="12"/>
                      <a:pt x="3" y="11"/>
                    </a:cubicBezTo>
                    <a:cubicBezTo>
                      <a:pt x="6" y="7"/>
                      <a:pt x="6" y="2"/>
                      <a:pt x="5"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87" name="Freeform 231"/>
              <p:cNvSpPr>
                <a:spLocks/>
              </p:cNvSpPr>
              <p:nvPr/>
            </p:nvSpPr>
            <p:spPr bwMode="auto">
              <a:xfrm>
                <a:off x="411" y="575"/>
                <a:ext cx="163" cy="38"/>
              </a:xfrm>
              <a:custGeom>
                <a:avLst/>
                <a:gdLst>
                  <a:gd name="T0" fmla="*/ 0 w 10"/>
                  <a:gd name="T1" fmla="*/ 719 h 8"/>
                  <a:gd name="T2" fmla="*/ 34540 w 10"/>
                  <a:gd name="T3" fmla="*/ 305 h 8"/>
                  <a:gd name="T4" fmla="*/ 39055 w 10"/>
                  <a:gd name="T5" fmla="*/ 882 h 8"/>
                  <a:gd name="T6" fmla="*/ 0 w 10"/>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0" y="5"/>
                    </a:moveTo>
                    <a:cubicBezTo>
                      <a:pt x="1" y="2"/>
                      <a:pt x="6" y="0"/>
                      <a:pt x="8" y="2"/>
                    </a:cubicBezTo>
                    <a:cubicBezTo>
                      <a:pt x="10" y="3"/>
                      <a:pt x="10" y="5"/>
                      <a:pt x="9" y="6"/>
                    </a:cubicBezTo>
                    <a:cubicBezTo>
                      <a:pt x="5" y="8"/>
                      <a:pt x="2" y="7"/>
                      <a:pt x="0" y="5"/>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88" name="Freeform 232"/>
              <p:cNvSpPr>
                <a:spLocks/>
              </p:cNvSpPr>
              <p:nvPr/>
            </p:nvSpPr>
            <p:spPr bwMode="auto">
              <a:xfrm>
                <a:off x="411" y="575"/>
                <a:ext cx="163" cy="38"/>
              </a:xfrm>
              <a:custGeom>
                <a:avLst/>
                <a:gdLst>
                  <a:gd name="T0" fmla="*/ 0 w 10"/>
                  <a:gd name="T1" fmla="*/ 719 h 8"/>
                  <a:gd name="T2" fmla="*/ 34540 w 10"/>
                  <a:gd name="T3" fmla="*/ 305 h 8"/>
                  <a:gd name="T4" fmla="*/ 39055 w 10"/>
                  <a:gd name="T5" fmla="*/ 882 h 8"/>
                  <a:gd name="T6" fmla="*/ 0 w 10"/>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0" y="5"/>
                    </a:moveTo>
                    <a:cubicBezTo>
                      <a:pt x="1" y="2"/>
                      <a:pt x="6" y="0"/>
                      <a:pt x="8" y="2"/>
                    </a:cubicBezTo>
                    <a:cubicBezTo>
                      <a:pt x="10" y="3"/>
                      <a:pt x="10" y="5"/>
                      <a:pt x="9" y="6"/>
                    </a:cubicBezTo>
                    <a:cubicBezTo>
                      <a:pt x="5" y="8"/>
                      <a:pt x="2" y="7"/>
                      <a:pt x="0" y="5"/>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89" name="Freeform 233"/>
              <p:cNvSpPr>
                <a:spLocks/>
              </p:cNvSpPr>
              <p:nvPr/>
            </p:nvSpPr>
            <p:spPr bwMode="auto">
              <a:xfrm>
                <a:off x="444" y="622"/>
                <a:ext cx="98" cy="32"/>
              </a:xfrm>
              <a:custGeom>
                <a:avLst/>
                <a:gdLst>
                  <a:gd name="T0" fmla="*/ 0 w 6"/>
                  <a:gd name="T1" fmla="*/ 144 h 6"/>
                  <a:gd name="T2" fmla="*/ 26150 w 6"/>
                  <a:gd name="T3" fmla="*/ 453 h 6"/>
                  <a:gd name="T4" fmla="*/ 21870 w 6"/>
                  <a:gd name="T5" fmla="*/ 768 h 6"/>
                  <a:gd name="T6" fmla="*/ 0 w 6"/>
                  <a:gd name="T7" fmla="*/ 144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0" y="1"/>
                    </a:moveTo>
                    <a:cubicBezTo>
                      <a:pt x="1" y="0"/>
                      <a:pt x="5" y="1"/>
                      <a:pt x="6" y="3"/>
                    </a:cubicBezTo>
                    <a:cubicBezTo>
                      <a:pt x="6" y="4"/>
                      <a:pt x="6" y="5"/>
                      <a:pt x="5" y="5"/>
                    </a:cubicBezTo>
                    <a:cubicBezTo>
                      <a:pt x="2" y="6"/>
                      <a:pt x="0" y="3"/>
                      <a:pt x="0" y="1"/>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90" name="Freeform 234"/>
              <p:cNvSpPr>
                <a:spLocks/>
              </p:cNvSpPr>
              <p:nvPr/>
            </p:nvSpPr>
            <p:spPr bwMode="auto">
              <a:xfrm>
                <a:off x="444" y="622"/>
                <a:ext cx="98" cy="32"/>
              </a:xfrm>
              <a:custGeom>
                <a:avLst/>
                <a:gdLst>
                  <a:gd name="T0" fmla="*/ 0 w 6"/>
                  <a:gd name="T1" fmla="*/ 144 h 6"/>
                  <a:gd name="T2" fmla="*/ 26150 w 6"/>
                  <a:gd name="T3" fmla="*/ 453 h 6"/>
                  <a:gd name="T4" fmla="*/ 21870 w 6"/>
                  <a:gd name="T5" fmla="*/ 768 h 6"/>
                  <a:gd name="T6" fmla="*/ 0 w 6"/>
                  <a:gd name="T7" fmla="*/ 144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0" y="1"/>
                    </a:moveTo>
                    <a:cubicBezTo>
                      <a:pt x="1" y="0"/>
                      <a:pt x="5" y="1"/>
                      <a:pt x="6" y="3"/>
                    </a:cubicBezTo>
                    <a:cubicBezTo>
                      <a:pt x="6" y="4"/>
                      <a:pt x="6" y="5"/>
                      <a:pt x="5" y="5"/>
                    </a:cubicBezTo>
                    <a:cubicBezTo>
                      <a:pt x="2" y="6"/>
                      <a:pt x="0" y="3"/>
                      <a:pt x="0" y="1"/>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91" name="Freeform 235"/>
              <p:cNvSpPr>
                <a:spLocks/>
              </p:cNvSpPr>
              <p:nvPr/>
            </p:nvSpPr>
            <p:spPr bwMode="auto">
              <a:xfrm>
                <a:off x="346" y="648"/>
                <a:ext cx="65" cy="52"/>
              </a:xfrm>
              <a:custGeom>
                <a:avLst/>
                <a:gdLst>
                  <a:gd name="T0" fmla="*/ 12935 w 4"/>
                  <a:gd name="T1" fmla="*/ 0 h 9"/>
                  <a:gd name="T2" fmla="*/ 12935 w 4"/>
                  <a:gd name="T3" fmla="*/ 1221 h 9"/>
                  <a:gd name="T4" fmla="*/ 4225 w 4"/>
                  <a:gd name="T5" fmla="*/ 1221 h 9"/>
                  <a:gd name="T6" fmla="*/ 12935 w 4"/>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3" y="0"/>
                    </a:moveTo>
                    <a:cubicBezTo>
                      <a:pt x="4" y="1"/>
                      <a:pt x="4" y="6"/>
                      <a:pt x="3" y="8"/>
                    </a:cubicBezTo>
                    <a:cubicBezTo>
                      <a:pt x="2" y="9"/>
                      <a:pt x="2" y="9"/>
                      <a:pt x="1" y="8"/>
                    </a:cubicBezTo>
                    <a:cubicBezTo>
                      <a:pt x="0" y="4"/>
                      <a:pt x="2" y="1"/>
                      <a:pt x="3"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92" name="Freeform 236"/>
              <p:cNvSpPr>
                <a:spLocks/>
              </p:cNvSpPr>
              <p:nvPr/>
            </p:nvSpPr>
            <p:spPr bwMode="auto">
              <a:xfrm>
                <a:off x="346" y="648"/>
                <a:ext cx="65" cy="52"/>
              </a:xfrm>
              <a:custGeom>
                <a:avLst/>
                <a:gdLst>
                  <a:gd name="T0" fmla="*/ 12935 w 4"/>
                  <a:gd name="T1" fmla="*/ 0 h 9"/>
                  <a:gd name="T2" fmla="*/ 12935 w 4"/>
                  <a:gd name="T3" fmla="*/ 1221 h 9"/>
                  <a:gd name="T4" fmla="*/ 4225 w 4"/>
                  <a:gd name="T5" fmla="*/ 1221 h 9"/>
                  <a:gd name="T6" fmla="*/ 12935 w 4"/>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3" y="0"/>
                    </a:moveTo>
                    <a:cubicBezTo>
                      <a:pt x="4" y="1"/>
                      <a:pt x="4" y="6"/>
                      <a:pt x="3" y="8"/>
                    </a:cubicBezTo>
                    <a:cubicBezTo>
                      <a:pt x="2" y="9"/>
                      <a:pt x="2" y="9"/>
                      <a:pt x="1" y="8"/>
                    </a:cubicBezTo>
                    <a:cubicBezTo>
                      <a:pt x="0" y="4"/>
                      <a:pt x="2" y="1"/>
                      <a:pt x="3"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93" name="Freeform 237"/>
              <p:cNvSpPr>
                <a:spLocks/>
              </p:cNvSpPr>
              <p:nvPr/>
            </p:nvSpPr>
            <p:spPr bwMode="auto">
              <a:xfrm>
                <a:off x="362" y="617"/>
                <a:ext cx="147" cy="82"/>
              </a:xfrm>
              <a:custGeom>
                <a:avLst/>
                <a:gdLst>
                  <a:gd name="T0" fmla="*/ 4263 w 9"/>
                  <a:gd name="T1" fmla="*/ 0 h 15"/>
                  <a:gd name="T2" fmla="*/ 26150 w 9"/>
                  <a:gd name="T3" fmla="*/ 2054 h 15"/>
                  <a:gd name="T4" fmla="*/ 39216 w 9"/>
                  <a:gd name="T5" fmla="*/ 1749 h 15"/>
                  <a:gd name="T6" fmla="*/ 4263 w 9"/>
                  <a:gd name="T7" fmla="*/ 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1" y="0"/>
                    </a:moveTo>
                    <a:cubicBezTo>
                      <a:pt x="0" y="3"/>
                      <a:pt x="3" y="12"/>
                      <a:pt x="6" y="14"/>
                    </a:cubicBezTo>
                    <a:cubicBezTo>
                      <a:pt x="8" y="15"/>
                      <a:pt x="9" y="14"/>
                      <a:pt x="9" y="12"/>
                    </a:cubicBezTo>
                    <a:cubicBezTo>
                      <a:pt x="8" y="5"/>
                      <a:pt x="3" y="0"/>
                      <a:pt x="1"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94" name="Freeform 238"/>
              <p:cNvSpPr>
                <a:spLocks/>
              </p:cNvSpPr>
              <p:nvPr/>
            </p:nvSpPr>
            <p:spPr bwMode="auto">
              <a:xfrm>
                <a:off x="362" y="617"/>
                <a:ext cx="147" cy="82"/>
              </a:xfrm>
              <a:custGeom>
                <a:avLst/>
                <a:gdLst>
                  <a:gd name="T0" fmla="*/ 4263 w 9"/>
                  <a:gd name="T1" fmla="*/ 0 h 15"/>
                  <a:gd name="T2" fmla="*/ 26150 w 9"/>
                  <a:gd name="T3" fmla="*/ 2054 h 15"/>
                  <a:gd name="T4" fmla="*/ 39216 w 9"/>
                  <a:gd name="T5" fmla="*/ 1749 h 15"/>
                  <a:gd name="T6" fmla="*/ 4263 w 9"/>
                  <a:gd name="T7" fmla="*/ 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1" y="0"/>
                    </a:moveTo>
                    <a:cubicBezTo>
                      <a:pt x="0" y="3"/>
                      <a:pt x="3" y="12"/>
                      <a:pt x="6" y="14"/>
                    </a:cubicBezTo>
                    <a:cubicBezTo>
                      <a:pt x="8" y="15"/>
                      <a:pt x="9" y="14"/>
                      <a:pt x="9" y="12"/>
                    </a:cubicBezTo>
                    <a:cubicBezTo>
                      <a:pt x="8" y="5"/>
                      <a:pt x="3" y="0"/>
                      <a:pt x="1"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95" name="Freeform 239"/>
              <p:cNvSpPr>
                <a:spLocks/>
              </p:cNvSpPr>
              <p:nvPr/>
            </p:nvSpPr>
            <p:spPr bwMode="auto">
              <a:xfrm>
                <a:off x="297" y="575"/>
                <a:ext cx="114" cy="52"/>
              </a:xfrm>
              <a:custGeom>
                <a:avLst/>
                <a:gdLst>
                  <a:gd name="T0" fmla="*/ 12996 w 7"/>
                  <a:gd name="T1" fmla="*/ 1404 h 10"/>
                  <a:gd name="T2" fmla="*/ 30243 w 7"/>
                  <a:gd name="T3" fmla="*/ 702 h 10"/>
                  <a:gd name="T4" fmla="*/ 12996 w 7"/>
                  <a:gd name="T5" fmla="*/ 1404 h 10"/>
                  <a:gd name="T6" fmla="*/ 0 60000 65536"/>
                  <a:gd name="T7" fmla="*/ 0 60000 65536"/>
                  <a:gd name="T8" fmla="*/ 0 60000 65536"/>
                </a:gdLst>
                <a:ahLst/>
                <a:cxnLst>
                  <a:cxn ang="T6">
                    <a:pos x="T0" y="T1"/>
                  </a:cxn>
                  <a:cxn ang="T7">
                    <a:pos x="T2" y="T3"/>
                  </a:cxn>
                  <a:cxn ang="T8">
                    <a:pos x="T4" y="T5"/>
                  </a:cxn>
                </a:cxnLst>
                <a:rect l="0" t="0" r="r" b="b"/>
                <a:pathLst>
                  <a:path w="7" h="10">
                    <a:moveTo>
                      <a:pt x="3" y="10"/>
                    </a:moveTo>
                    <a:cubicBezTo>
                      <a:pt x="0" y="5"/>
                      <a:pt x="4" y="0"/>
                      <a:pt x="7" y="5"/>
                    </a:cubicBezTo>
                    <a:cubicBezTo>
                      <a:pt x="6" y="6"/>
                      <a:pt x="4" y="8"/>
                      <a:pt x="3" y="1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96" name="Freeform 240"/>
              <p:cNvSpPr>
                <a:spLocks/>
              </p:cNvSpPr>
              <p:nvPr/>
            </p:nvSpPr>
            <p:spPr bwMode="auto">
              <a:xfrm>
                <a:off x="297" y="575"/>
                <a:ext cx="114" cy="52"/>
              </a:xfrm>
              <a:custGeom>
                <a:avLst/>
                <a:gdLst>
                  <a:gd name="T0" fmla="*/ 12996 w 7"/>
                  <a:gd name="T1" fmla="*/ 1404 h 10"/>
                  <a:gd name="T2" fmla="*/ 30243 w 7"/>
                  <a:gd name="T3" fmla="*/ 702 h 10"/>
                  <a:gd name="T4" fmla="*/ 12996 w 7"/>
                  <a:gd name="T5" fmla="*/ 1404 h 10"/>
                  <a:gd name="T6" fmla="*/ 0 60000 65536"/>
                  <a:gd name="T7" fmla="*/ 0 60000 65536"/>
                  <a:gd name="T8" fmla="*/ 0 60000 65536"/>
                </a:gdLst>
                <a:ahLst/>
                <a:cxnLst>
                  <a:cxn ang="T6">
                    <a:pos x="T0" y="T1"/>
                  </a:cxn>
                  <a:cxn ang="T7">
                    <a:pos x="T2" y="T3"/>
                  </a:cxn>
                  <a:cxn ang="T8">
                    <a:pos x="T4" y="T5"/>
                  </a:cxn>
                </a:cxnLst>
                <a:rect l="0" t="0" r="r" b="b"/>
                <a:pathLst>
                  <a:path w="7" h="10">
                    <a:moveTo>
                      <a:pt x="3" y="10"/>
                    </a:moveTo>
                    <a:cubicBezTo>
                      <a:pt x="0" y="5"/>
                      <a:pt x="4" y="0"/>
                      <a:pt x="7" y="5"/>
                    </a:cubicBezTo>
                    <a:cubicBezTo>
                      <a:pt x="6" y="6"/>
                      <a:pt x="4" y="8"/>
                      <a:pt x="3" y="1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97" name="Freeform 241"/>
              <p:cNvSpPr>
                <a:spLocks/>
              </p:cNvSpPr>
              <p:nvPr/>
            </p:nvSpPr>
            <p:spPr bwMode="auto">
              <a:xfrm>
                <a:off x="52" y="3954"/>
                <a:ext cx="294" cy="327"/>
              </a:xfrm>
              <a:custGeom>
                <a:avLst/>
                <a:gdLst>
                  <a:gd name="T0" fmla="*/ 26150 w 18"/>
                  <a:gd name="T1" fmla="*/ 1171 h 62"/>
                  <a:gd name="T2" fmla="*/ 17346 w 18"/>
                  <a:gd name="T3" fmla="*/ 1028 h 62"/>
                  <a:gd name="T4" fmla="*/ 34953 w 18"/>
                  <a:gd name="T5" fmla="*/ 2057 h 62"/>
                  <a:gd name="T6" fmla="*/ 21870 w 18"/>
                  <a:gd name="T7" fmla="*/ 3950 h 62"/>
                  <a:gd name="T8" fmla="*/ 30413 w 18"/>
                  <a:gd name="T9" fmla="*/ 5870 h 62"/>
                  <a:gd name="T10" fmla="*/ 4263 w 18"/>
                  <a:gd name="T11" fmla="*/ 6593 h 62"/>
                  <a:gd name="T12" fmla="*/ 21870 w 18"/>
                  <a:gd name="T13" fmla="*/ 7790 h 62"/>
                  <a:gd name="T14" fmla="*/ 39216 w 18"/>
                  <a:gd name="T15" fmla="*/ 6762 h 62"/>
                  <a:gd name="T16" fmla="*/ 21870 w 18"/>
                  <a:gd name="T17" fmla="*/ 7342 h 62"/>
                  <a:gd name="T18" fmla="*/ 39216 w 18"/>
                  <a:gd name="T19" fmla="*/ 6456 h 62"/>
                  <a:gd name="T20" fmla="*/ 65366 w 18"/>
                  <a:gd name="T21" fmla="*/ 9098 h 62"/>
                  <a:gd name="T22" fmla="*/ 74170 w 18"/>
                  <a:gd name="T23" fmla="*/ 8650 h 62"/>
                  <a:gd name="T24" fmla="*/ 43479 w 18"/>
                  <a:gd name="T25" fmla="*/ 6176 h 62"/>
                  <a:gd name="T26" fmla="*/ 30413 w 18"/>
                  <a:gd name="T27" fmla="*/ 4562 h 62"/>
                  <a:gd name="T28" fmla="*/ 48020 w 18"/>
                  <a:gd name="T29" fmla="*/ 3534 h 62"/>
                  <a:gd name="T30" fmla="*/ 56562 w 18"/>
                  <a:gd name="T31" fmla="*/ 3813 h 62"/>
                  <a:gd name="T32" fmla="*/ 52283 w 18"/>
                  <a:gd name="T33" fmla="*/ 3228 h 62"/>
                  <a:gd name="T34" fmla="*/ 26150 w 18"/>
                  <a:gd name="T35" fmla="*/ 3813 h 62"/>
                  <a:gd name="T36" fmla="*/ 17346 w 18"/>
                  <a:gd name="T37" fmla="*/ 585 h 62"/>
                  <a:gd name="T38" fmla="*/ 21870 w 18"/>
                  <a:gd name="T39" fmla="*/ 2057 h 62"/>
                  <a:gd name="T40" fmla="*/ 26150 w 18"/>
                  <a:gd name="T41" fmla="*/ 1171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6" y="8"/>
                    </a:moveTo>
                    <a:cubicBezTo>
                      <a:pt x="4" y="12"/>
                      <a:pt x="2" y="8"/>
                      <a:pt x="4" y="7"/>
                    </a:cubicBezTo>
                    <a:cubicBezTo>
                      <a:pt x="7" y="5"/>
                      <a:pt x="9" y="7"/>
                      <a:pt x="8" y="14"/>
                    </a:cubicBezTo>
                    <a:cubicBezTo>
                      <a:pt x="8" y="20"/>
                      <a:pt x="6" y="23"/>
                      <a:pt x="5" y="27"/>
                    </a:cubicBezTo>
                    <a:cubicBezTo>
                      <a:pt x="4" y="32"/>
                      <a:pt x="4" y="37"/>
                      <a:pt x="7" y="40"/>
                    </a:cubicBezTo>
                    <a:cubicBezTo>
                      <a:pt x="5" y="40"/>
                      <a:pt x="2" y="40"/>
                      <a:pt x="1" y="45"/>
                    </a:cubicBezTo>
                    <a:cubicBezTo>
                      <a:pt x="1" y="49"/>
                      <a:pt x="2" y="53"/>
                      <a:pt x="5" y="53"/>
                    </a:cubicBezTo>
                    <a:cubicBezTo>
                      <a:pt x="9" y="53"/>
                      <a:pt x="11" y="48"/>
                      <a:pt x="9" y="46"/>
                    </a:cubicBezTo>
                    <a:cubicBezTo>
                      <a:pt x="7" y="43"/>
                      <a:pt x="3" y="46"/>
                      <a:pt x="5" y="50"/>
                    </a:cubicBezTo>
                    <a:cubicBezTo>
                      <a:pt x="0" y="46"/>
                      <a:pt x="5" y="40"/>
                      <a:pt x="9" y="44"/>
                    </a:cubicBezTo>
                    <a:cubicBezTo>
                      <a:pt x="13" y="46"/>
                      <a:pt x="16" y="57"/>
                      <a:pt x="15" y="62"/>
                    </a:cubicBezTo>
                    <a:cubicBezTo>
                      <a:pt x="16" y="61"/>
                      <a:pt x="16" y="60"/>
                      <a:pt x="17" y="59"/>
                    </a:cubicBezTo>
                    <a:cubicBezTo>
                      <a:pt x="18" y="57"/>
                      <a:pt x="13" y="44"/>
                      <a:pt x="10" y="42"/>
                    </a:cubicBezTo>
                    <a:cubicBezTo>
                      <a:pt x="7" y="40"/>
                      <a:pt x="6" y="38"/>
                      <a:pt x="7" y="31"/>
                    </a:cubicBezTo>
                    <a:cubicBezTo>
                      <a:pt x="7" y="28"/>
                      <a:pt x="9" y="23"/>
                      <a:pt x="11" y="24"/>
                    </a:cubicBezTo>
                    <a:cubicBezTo>
                      <a:pt x="10" y="25"/>
                      <a:pt x="12" y="27"/>
                      <a:pt x="13" y="26"/>
                    </a:cubicBezTo>
                    <a:cubicBezTo>
                      <a:pt x="14" y="26"/>
                      <a:pt x="14" y="22"/>
                      <a:pt x="12" y="22"/>
                    </a:cubicBezTo>
                    <a:cubicBezTo>
                      <a:pt x="10" y="22"/>
                      <a:pt x="8" y="24"/>
                      <a:pt x="6" y="26"/>
                    </a:cubicBezTo>
                    <a:cubicBezTo>
                      <a:pt x="11" y="22"/>
                      <a:pt x="12" y="0"/>
                      <a:pt x="4" y="4"/>
                    </a:cubicBezTo>
                    <a:cubicBezTo>
                      <a:pt x="0" y="6"/>
                      <a:pt x="1" y="13"/>
                      <a:pt x="5" y="14"/>
                    </a:cubicBezTo>
                    <a:cubicBezTo>
                      <a:pt x="7" y="14"/>
                      <a:pt x="8" y="8"/>
                      <a:pt x="6" y="8"/>
                    </a:cubicBezTo>
                    <a:close/>
                  </a:path>
                </a:pathLst>
              </a:custGeom>
              <a:solidFill>
                <a:srgbClr val="340E70"/>
              </a:solidFill>
              <a:ln>
                <a:noFill/>
              </a:ln>
            </p:spPr>
            <p:txBody>
              <a:bodyPr/>
              <a:lstStyle/>
              <a:p>
                <a:pPr>
                  <a:defRPr/>
                </a:pPr>
                <a:endParaRPr lang="en-US" sz="1050">
                  <a:latin typeface="+mj-lt"/>
                  <a:cs typeface="Arial" charset="0"/>
                </a:endParaRPr>
              </a:p>
            </p:txBody>
          </p:sp>
          <p:sp>
            <p:nvSpPr>
              <p:cNvPr id="96298" name="Freeform 242"/>
              <p:cNvSpPr>
                <a:spLocks/>
              </p:cNvSpPr>
              <p:nvPr/>
            </p:nvSpPr>
            <p:spPr bwMode="auto">
              <a:xfrm>
                <a:off x="52" y="3954"/>
                <a:ext cx="294" cy="327"/>
              </a:xfrm>
              <a:custGeom>
                <a:avLst/>
                <a:gdLst>
                  <a:gd name="T0" fmla="*/ 26150 w 18"/>
                  <a:gd name="T1" fmla="*/ 1171 h 62"/>
                  <a:gd name="T2" fmla="*/ 17346 w 18"/>
                  <a:gd name="T3" fmla="*/ 1028 h 62"/>
                  <a:gd name="T4" fmla="*/ 34953 w 18"/>
                  <a:gd name="T5" fmla="*/ 2057 h 62"/>
                  <a:gd name="T6" fmla="*/ 21870 w 18"/>
                  <a:gd name="T7" fmla="*/ 3950 h 62"/>
                  <a:gd name="T8" fmla="*/ 30413 w 18"/>
                  <a:gd name="T9" fmla="*/ 5870 h 62"/>
                  <a:gd name="T10" fmla="*/ 4263 w 18"/>
                  <a:gd name="T11" fmla="*/ 6593 h 62"/>
                  <a:gd name="T12" fmla="*/ 21870 w 18"/>
                  <a:gd name="T13" fmla="*/ 7790 h 62"/>
                  <a:gd name="T14" fmla="*/ 39216 w 18"/>
                  <a:gd name="T15" fmla="*/ 6762 h 62"/>
                  <a:gd name="T16" fmla="*/ 21870 w 18"/>
                  <a:gd name="T17" fmla="*/ 7342 h 62"/>
                  <a:gd name="T18" fmla="*/ 39216 w 18"/>
                  <a:gd name="T19" fmla="*/ 6456 h 62"/>
                  <a:gd name="T20" fmla="*/ 65366 w 18"/>
                  <a:gd name="T21" fmla="*/ 9098 h 62"/>
                  <a:gd name="T22" fmla="*/ 74170 w 18"/>
                  <a:gd name="T23" fmla="*/ 8650 h 62"/>
                  <a:gd name="T24" fmla="*/ 43479 w 18"/>
                  <a:gd name="T25" fmla="*/ 6176 h 62"/>
                  <a:gd name="T26" fmla="*/ 30413 w 18"/>
                  <a:gd name="T27" fmla="*/ 4562 h 62"/>
                  <a:gd name="T28" fmla="*/ 48020 w 18"/>
                  <a:gd name="T29" fmla="*/ 3534 h 62"/>
                  <a:gd name="T30" fmla="*/ 56562 w 18"/>
                  <a:gd name="T31" fmla="*/ 3813 h 62"/>
                  <a:gd name="T32" fmla="*/ 52283 w 18"/>
                  <a:gd name="T33" fmla="*/ 3228 h 62"/>
                  <a:gd name="T34" fmla="*/ 26150 w 18"/>
                  <a:gd name="T35" fmla="*/ 3813 h 62"/>
                  <a:gd name="T36" fmla="*/ 17346 w 18"/>
                  <a:gd name="T37" fmla="*/ 585 h 62"/>
                  <a:gd name="T38" fmla="*/ 21870 w 18"/>
                  <a:gd name="T39" fmla="*/ 2057 h 62"/>
                  <a:gd name="T40" fmla="*/ 26150 w 18"/>
                  <a:gd name="T41" fmla="*/ 1171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6" y="8"/>
                    </a:moveTo>
                    <a:cubicBezTo>
                      <a:pt x="4" y="12"/>
                      <a:pt x="2" y="8"/>
                      <a:pt x="4" y="7"/>
                    </a:cubicBezTo>
                    <a:cubicBezTo>
                      <a:pt x="7" y="5"/>
                      <a:pt x="9" y="7"/>
                      <a:pt x="8" y="14"/>
                    </a:cubicBezTo>
                    <a:cubicBezTo>
                      <a:pt x="8" y="20"/>
                      <a:pt x="6" y="23"/>
                      <a:pt x="5" y="27"/>
                    </a:cubicBezTo>
                    <a:cubicBezTo>
                      <a:pt x="4" y="32"/>
                      <a:pt x="4" y="37"/>
                      <a:pt x="7" y="40"/>
                    </a:cubicBezTo>
                    <a:cubicBezTo>
                      <a:pt x="5" y="40"/>
                      <a:pt x="2" y="40"/>
                      <a:pt x="1" y="45"/>
                    </a:cubicBezTo>
                    <a:cubicBezTo>
                      <a:pt x="1" y="49"/>
                      <a:pt x="2" y="53"/>
                      <a:pt x="5" y="53"/>
                    </a:cubicBezTo>
                    <a:cubicBezTo>
                      <a:pt x="9" y="53"/>
                      <a:pt x="11" y="48"/>
                      <a:pt x="9" y="46"/>
                    </a:cubicBezTo>
                    <a:cubicBezTo>
                      <a:pt x="7" y="43"/>
                      <a:pt x="3" y="46"/>
                      <a:pt x="5" y="50"/>
                    </a:cubicBezTo>
                    <a:cubicBezTo>
                      <a:pt x="0" y="46"/>
                      <a:pt x="5" y="40"/>
                      <a:pt x="9" y="44"/>
                    </a:cubicBezTo>
                    <a:cubicBezTo>
                      <a:pt x="13" y="46"/>
                      <a:pt x="16" y="57"/>
                      <a:pt x="15" y="62"/>
                    </a:cubicBezTo>
                    <a:cubicBezTo>
                      <a:pt x="16" y="61"/>
                      <a:pt x="16" y="60"/>
                      <a:pt x="17" y="59"/>
                    </a:cubicBezTo>
                    <a:cubicBezTo>
                      <a:pt x="18" y="57"/>
                      <a:pt x="13" y="44"/>
                      <a:pt x="10" y="42"/>
                    </a:cubicBezTo>
                    <a:cubicBezTo>
                      <a:pt x="7" y="40"/>
                      <a:pt x="6" y="38"/>
                      <a:pt x="7" y="31"/>
                    </a:cubicBezTo>
                    <a:cubicBezTo>
                      <a:pt x="7" y="28"/>
                      <a:pt x="9" y="23"/>
                      <a:pt x="11" y="24"/>
                    </a:cubicBezTo>
                    <a:cubicBezTo>
                      <a:pt x="10" y="25"/>
                      <a:pt x="12" y="27"/>
                      <a:pt x="13" y="26"/>
                    </a:cubicBezTo>
                    <a:cubicBezTo>
                      <a:pt x="14" y="26"/>
                      <a:pt x="14" y="22"/>
                      <a:pt x="12" y="22"/>
                    </a:cubicBezTo>
                    <a:cubicBezTo>
                      <a:pt x="10" y="22"/>
                      <a:pt x="8" y="24"/>
                      <a:pt x="6" y="26"/>
                    </a:cubicBezTo>
                    <a:cubicBezTo>
                      <a:pt x="11" y="22"/>
                      <a:pt x="12" y="0"/>
                      <a:pt x="4" y="4"/>
                    </a:cubicBezTo>
                    <a:cubicBezTo>
                      <a:pt x="0" y="6"/>
                      <a:pt x="1" y="13"/>
                      <a:pt x="5" y="14"/>
                    </a:cubicBezTo>
                    <a:cubicBezTo>
                      <a:pt x="7" y="14"/>
                      <a:pt x="8" y="8"/>
                      <a:pt x="6" y="8"/>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99" name="Freeform 243"/>
              <p:cNvSpPr>
                <a:spLocks/>
              </p:cNvSpPr>
              <p:nvPr/>
            </p:nvSpPr>
            <p:spPr bwMode="auto">
              <a:xfrm>
                <a:off x="313" y="4260"/>
                <a:ext cx="820" cy="153"/>
              </a:xfrm>
              <a:custGeom>
                <a:avLst/>
                <a:gdLst>
                  <a:gd name="T0" fmla="*/ 0 w 50"/>
                  <a:gd name="T1" fmla="*/ 443 h 29"/>
                  <a:gd name="T2" fmla="*/ 56467 w 50"/>
                  <a:gd name="T3" fmla="*/ 1308 h 29"/>
                  <a:gd name="T4" fmla="*/ 30355 w 50"/>
                  <a:gd name="T5" fmla="*/ 1308 h 29"/>
                  <a:gd name="T6" fmla="*/ 86822 w 50"/>
                  <a:gd name="T7" fmla="*/ 3535 h 29"/>
                  <a:gd name="T8" fmla="*/ 69523 w 50"/>
                  <a:gd name="T9" fmla="*/ 3952 h 29"/>
                  <a:gd name="T10" fmla="*/ 95619 w 50"/>
                  <a:gd name="T11" fmla="*/ 3535 h 29"/>
                  <a:gd name="T12" fmla="*/ 86822 w 50"/>
                  <a:gd name="T13" fmla="*/ 2506 h 29"/>
                  <a:gd name="T14" fmla="*/ 134771 w 50"/>
                  <a:gd name="T15" fmla="*/ 2643 h 29"/>
                  <a:gd name="T16" fmla="*/ 191238 w 50"/>
                  <a:gd name="T17" fmla="*/ 1614 h 29"/>
                  <a:gd name="T18" fmla="*/ 204277 w 50"/>
                  <a:gd name="T19" fmla="*/ 2786 h 29"/>
                  <a:gd name="T20" fmla="*/ 195497 w 50"/>
                  <a:gd name="T21" fmla="*/ 2337 h 29"/>
                  <a:gd name="T22" fmla="*/ 200018 w 50"/>
                  <a:gd name="T23" fmla="*/ 3229 h 29"/>
                  <a:gd name="T24" fmla="*/ 208553 w 50"/>
                  <a:gd name="T25" fmla="*/ 2058 h 29"/>
                  <a:gd name="T26" fmla="*/ 169402 w 50"/>
                  <a:gd name="T27" fmla="*/ 1477 h 29"/>
                  <a:gd name="T28" fmla="*/ 117455 w 50"/>
                  <a:gd name="T29" fmla="*/ 2506 h 29"/>
                  <a:gd name="T30" fmla="*/ 139030 w 50"/>
                  <a:gd name="T31" fmla="*/ 1029 h 29"/>
                  <a:gd name="T32" fmla="*/ 121715 w 50"/>
                  <a:gd name="T33" fmla="*/ 1029 h 29"/>
                  <a:gd name="T34" fmla="*/ 134771 w 50"/>
                  <a:gd name="T35" fmla="*/ 1308 h 29"/>
                  <a:gd name="T36" fmla="*/ 108675 w 50"/>
                  <a:gd name="T37" fmla="*/ 2506 h 29"/>
                  <a:gd name="T38" fmla="*/ 65247 w 50"/>
                  <a:gd name="T39" fmla="*/ 1614 h 29"/>
                  <a:gd name="T40" fmla="*/ 60727 w 50"/>
                  <a:gd name="T41" fmla="*/ 892 h 29"/>
                  <a:gd name="T42" fmla="*/ 91359 w 50"/>
                  <a:gd name="T43" fmla="*/ 892 h 29"/>
                  <a:gd name="T44" fmla="*/ 73783 w 50"/>
                  <a:gd name="T45" fmla="*/ 892 h 29"/>
                  <a:gd name="T46" fmla="*/ 95619 w 50"/>
                  <a:gd name="T47" fmla="*/ 1477 h 29"/>
                  <a:gd name="T48" fmla="*/ 78303 w 50"/>
                  <a:gd name="T49" fmla="*/ 0 h 29"/>
                  <a:gd name="T50" fmla="*/ 56467 w 50"/>
                  <a:gd name="T51" fmla="*/ 1029 h 29"/>
                  <a:gd name="T52" fmla="*/ 4260 w 50"/>
                  <a:gd name="T53" fmla="*/ 137 h 29"/>
                  <a:gd name="T54" fmla="*/ 0 w 50"/>
                  <a:gd name="T55" fmla="*/ 443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0" y="3"/>
                    </a:moveTo>
                    <a:cubicBezTo>
                      <a:pt x="4" y="3"/>
                      <a:pt x="11" y="6"/>
                      <a:pt x="13" y="9"/>
                    </a:cubicBezTo>
                    <a:lnTo>
                      <a:pt x="7" y="9"/>
                    </a:lnTo>
                    <a:cubicBezTo>
                      <a:pt x="12" y="10"/>
                      <a:pt x="23" y="16"/>
                      <a:pt x="20" y="24"/>
                    </a:cubicBezTo>
                    <a:cubicBezTo>
                      <a:pt x="18" y="18"/>
                      <a:pt x="14" y="24"/>
                      <a:pt x="16" y="27"/>
                    </a:cubicBezTo>
                    <a:cubicBezTo>
                      <a:pt x="17" y="29"/>
                      <a:pt x="21" y="28"/>
                      <a:pt x="22" y="24"/>
                    </a:cubicBezTo>
                    <a:cubicBezTo>
                      <a:pt x="22" y="21"/>
                      <a:pt x="22" y="19"/>
                      <a:pt x="20" y="17"/>
                    </a:cubicBezTo>
                    <a:cubicBezTo>
                      <a:pt x="23" y="19"/>
                      <a:pt x="27" y="21"/>
                      <a:pt x="31" y="18"/>
                    </a:cubicBezTo>
                    <a:cubicBezTo>
                      <a:pt x="36" y="16"/>
                      <a:pt x="38" y="9"/>
                      <a:pt x="44" y="11"/>
                    </a:cubicBezTo>
                    <a:cubicBezTo>
                      <a:pt x="47" y="13"/>
                      <a:pt x="48" y="16"/>
                      <a:pt x="47" y="19"/>
                    </a:cubicBezTo>
                    <a:cubicBezTo>
                      <a:pt x="47" y="16"/>
                      <a:pt x="46" y="16"/>
                      <a:pt x="45" y="16"/>
                    </a:cubicBezTo>
                    <a:cubicBezTo>
                      <a:pt x="42" y="17"/>
                      <a:pt x="43" y="23"/>
                      <a:pt x="46" y="22"/>
                    </a:cubicBezTo>
                    <a:cubicBezTo>
                      <a:pt x="48" y="21"/>
                      <a:pt x="50" y="18"/>
                      <a:pt x="48" y="14"/>
                    </a:cubicBezTo>
                    <a:cubicBezTo>
                      <a:pt x="47" y="9"/>
                      <a:pt x="44" y="8"/>
                      <a:pt x="39" y="10"/>
                    </a:cubicBezTo>
                    <a:cubicBezTo>
                      <a:pt x="36" y="12"/>
                      <a:pt x="31" y="18"/>
                      <a:pt x="27" y="17"/>
                    </a:cubicBezTo>
                    <a:cubicBezTo>
                      <a:pt x="29" y="15"/>
                      <a:pt x="33" y="13"/>
                      <a:pt x="32" y="7"/>
                    </a:cubicBezTo>
                    <a:cubicBezTo>
                      <a:pt x="31" y="4"/>
                      <a:pt x="29" y="5"/>
                      <a:pt x="28" y="7"/>
                    </a:cubicBezTo>
                    <a:cubicBezTo>
                      <a:pt x="28" y="9"/>
                      <a:pt x="30" y="11"/>
                      <a:pt x="31" y="9"/>
                    </a:cubicBezTo>
                    <a:cubicBezTo>
                      <a:pt x="31" y="12"/>
                      <a:pt x="27" y="17"/>
                      <a:pt x="25" y="17"/>
                    </a:cubicBezTo>
                    <a:cubicBezTo>
                      <a:pt x="21" y="17"/>
                      <a:pt x="19" y="14"/>
                      <a:pt x="15" y="11"/>
                    </a:cubicBezTo>
                    <a:cubicBezTo>
                      <a:pt x="14" y="9"/>
                      <a:pt x="13" y="8"/>
                      <a:pt x="14" y="6"/>
                    </a:cubicBezTo>
                    <a:cubicBezTo>
                      <a:pt x="14" y="0"/>
                      <a:pt x="23" y="1"/>
                      <a:pt x="21" y="6"/>
                    </a:cubicBezTo>
                    <a:cubicBezTo>
                      <a:pt x="21" y="3"/>
                      <a:pt x="17" y="5"/>
                      <a:pt x="17" y="6"/>
                    </a:cubicBezTo>
                    <a:cubicBezTo>
                      <a:pt x="17" y="9"/>
                      <a:pt x="19" y="12"/>
                      <a:pt x="22" y="10"/>
                    </a:cubicBezTo>
                    <a:cubicBezTo>
                      <a:pt x="25" y="5"/>
                      <a:pt x="22" y="0"/>
                      <a:pt x="18" y="0"/>
                    </a:cubicBezTo>
                    <a:cubicBezTo>
                      <a:pt x="15" y="0"/>
                      <a:pt x="13" y="2"/>
                      <a:pt x="13" y="7"/>
                    </a:cubicBezTo>
                    <a:cubicBezTo>
                      <a:pt x="10" y="3"/>
                      <a:pt x="5" y="2"/>
                      <a:pt x="1" y="1"/>
                    </a:cubicBezTo>
                    <a:cubicBezTo>
                      <a:pt x="1" y="2"/>
                      <a:pt x="1" y="2"/>
                      <a:pt x="0" y="3"/>
                    </a:cubicBezTo>
                    <a:close/>
                  </a:path>
                </a:pathLst>
              </a:custGeom>
              <a:solidFill>
                <a:srgbClr val="340E70"/>
              </a:solidFill>
              <a:ln>
                <a:noFill/>
              </a:ln>
            </p:spPr>
            <p:txBody>
              <a:bodyPr/>
              <a:lstStyle/>
              <a:p>
                <a:pPr>
                  <a:defRPr/>
                </a:pPr>
                <a:endParaRPr lang="en-US" sz="1050">
                  <a:latin typeface="+mj-lt"/>
                  <a:cs typeface="Arial" charset="0"/>
                </a:endParaRPr>
              </a:p>
            </p:txBody>
          </p:sp>
          <p:sp>
            <p:nvSpPr>
              <p:cNvPr id="96300" name="Freeform 244"/>
              <p:cNvSpPr>
                <a:spLocks/>
              </p:cNvSpPr>
              <p:nvPr/>
            </p:nvSpPr>
            <p:spPr bwMode="auto">
              <a:xfrm>
                <a:off x="313" y="4260"/>
                <a:ext cx="820" cy="153"/>
              </a:xfrm>
              <a:custGeom>
                <a:avLst/>
                <a:gdLst>
                  <a:gd name="T0" fmla="*/ 0 w 50"/>
                  <a:gd name="T1" fmla="*/ 443 h 29"/>
                  <a:gd name="T2" fmla="*/ 56467 w 50"/>
                  <a:gd name="T3" fmla="*/ 1308 h 29"/>
                  <a:gd name="T4" fmla="*/ 30355 w 50"/>
                  <a:gd name="T5" fmla="*/ 1308 h 29"/>
                  <a:gd name="T6" fmla="*/ 86822 w 50"/>
                  <a:gd name="T7" fmla="*/ 3535 h 29"/>
                  <a:gd name="T8" fmla="*/ 69523 w 50"/>
                  <a:gd name="T9" fmla="*/ 3952 h 29"/>
                  <a:gd name="T10" fmla="*/ 95619 w 50"/>
                  <a:gd name="T11" fmla="*/ 3535 h 29"/>
                  <a:gd name="T12" fmla="*/ 86822 w 50"/>
                  <a:gd name="T13" fmla="*/ 2506 h 29"/>
                  <a:gd name="T14" fmla="*/ 134771 w 50"/>
                  <a:gd name="T15" fmla="*/ 2643 h 29"/>
                  <a:gd name="T16" fmla="*/ 191238 w 50"/>
                  <a:gd name="T17" fmla="*/ 1614 h 29"/>
                  <a:gd name="T18" fmla="*/ 204277 w 50"/>
                  <a:gd name="T19" fmla="*/ 2786 h 29"/>
                  <a:gd name="T20" fmla="*/ 195497 w 50"/>
                  <a:gd name="T21" fmla="*/ 2337 h 29"/>
                  <a:gd name="T22" fmla="*/ 200018 w 50"/>
                  <a:gd name="T23" fmla="*/ 3229 h 29"/>
                  <a:gd name="T24" fmla="*/ 208553 w 50"/>
                  <a:gd name="T25" fmla="*/ 2058 h 29"/>
                  <a:gd name="T26" fmla="*/ 169402 w 50"/>
                  <a:gd name="T27" fmla="*/ 1477 h 29"/>
                  <a:gd name="T28" fmla="*/ 117455 w 50"/>
                  <a:gd name="T29" fmla="*/ 2506 h 29"/>
                  <a:gd name="T30" fmla="*/ 139030 w 50"/>
                  <a:gd name="T31" fmla="*/ 1029 h 29"/>
                  <a:gd name="T32" fmla="*/ 121715 w 50"/>
                  <a:gd name="T33" fmla="*/ 1029 h 29"/>
                  <a:gd name="T34" fmla="*/ 134771 w 50"/>
                  <a:gd name="T35" fmla="*/ 1308 h 29"/>
                  <a:gd name="T36" fmla="*/ 108675 w 50"/>
                  <a:gd name="T37" fmla="*/ 2506 h 29"/>
                  <a:gd name="T38" fmla="*/ 65247 w 50"/>
                  <a:gd name="T39" fmla="*/ 1614 h 29"/>
                  <a:gd name="T40" fmla="*/ 60727 w 50"/>
                  <a:gd name="T41" fmla="*/ 892 h 29"/>
                  <a:gd name="T42" fmla="*/ 91359 w 50"/>
                  <a:gd name="T43" fmla="*/ 892 h 29"/>
                  <a:gd name="T44" fmla="*/ 73783 w 50"/>
                  <a:gd name="T45" fmla="*/ 892 h 29"/>
                  <a:gd name="T46" fmla="*/ 95619 w 50"/>
                  <a:gd name="T47" fmla="*/ 1477 h 29"/>
                  <a:gd name="T48" fmla="*/ 78303 w 50"/>
                  <a:gd name="T49" fmla="*/ 0 h 29"/>
                  <a:gd name="T50" fmla="*/ 56467 w 50"/>
                  <a:gd name="T51" fmla="*/ 1029 h 29"/>
                  <a:gd name="T52" fmla="*/ 4260 w 50"/>
                  <a:gd name="T53" fmla="*/ 137 h 29"/>
                  <a:gd name="T54" fmla="*/ 0 w 50"/>
                  <a:gd name="T55" fmla="*/ 443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0" y="3"/>
                    </a:moveTo>
                    <a:cubicBezTo>
                      <a:pt x="4" y="3"/>
                      <a:pt x="11" y="6"/>
                      <a:pt x="13" y="9"/>
                    </a:cubicBezTo>
                    <a:lnTo>
                      <a:pt x="7" y="9"/>
                    </a:lnTo>
                    <a:cubicBezTo>
                      <a:pt x="12" y="10"/>
                      <a:pt x="23" y="16"/>
                      <a:pt x="20" y="24"/>
                    </a:cubicBezTo>
                    <a:cubicBezTo>
                      <a:pt x="18" y="18"/>
                      <a:pt x="14" y="24"/>
                      <a:pt x="16" y="27"/>
                    </a:cubicBezTo>
                    <a:cubicBezTo>
                      <a:pt x="17" y="29"/>
                      <a:pt x="21" y="28"/>
                      <a:pt x="22" y="24"/>
                    </a:cubicBezTo>
                    <a:cubicBezTo>
                      <a:pt x="22" y="21"/>
                      <a:pt x="22" y="19"/>
                      <a:pt x="20" y="17"/>
                    </a:cubicBezTo>
                    <a:cubicBezTo>
                      <a:pt x="23" y="19"/>
                      <a:pt x="27" y="21"/>
                      <a:pt x="31" y="18"/>
                    </a:cubicBezTo>
                    <a:cubicBezTo>
                      <a:pt x="36" y="16"/>
                      <a:pt x="38" y="9"/>
                      <a:pt x="44" y="11"/>
                    </a:cubicBezTo>
                    <a:cubicBezTo>
                      <a:pt x="47" y="13"/>
                      <a:pt x="48" y="16"/>
                      <a:pt x="47" y="19"/>
                    </a:cubicBezTo>
                    <a:cubicBezTo>
                      <a:pt x="47" y="16"/>
                      <a:pt x="46" y="16"/>
                      <a:pt x="45" y="16"/>
                    </a:cubicBezTo>
                    <a:cubicBezTo>
                      <a:pt x="42" y="17"/>
                      <a:pt x="43" y="23"/>
                      <a:pt x="46" y="22"/>
                    </a:cubicBezTo>
                    <a:cubicBezTo>
                      <a:pt x="48" y="21"/>
                      <a:pt x="50" y="18"/>
                      <a:pt x="48" y="14"/>
                    </a:cubicBezTo>
                    <a:cubicBezTo>
                      <a:pt x="47" y="9"/>
                      <a:pt x="44" y="8"/>
                      <a:pt x="39" y="10"/>
                    </a:cubicBezTo>
                    <a:cubicBezTo>
                      <a:pt x="36" y="12"/>
                      <a:pt x="31" y="18"/>
                      <a:pt x="27" y="17"/>
                    </a:cubicBezTo>
                    <a:cubicBezTo>
                      <a:pt x="29" y="15"/>
                      <a:pt x="33" y="13"/>
                      <a:pt x="32" y="7"/>
                    </a:cubicBezTo>
                    <a:cubicBezTo>
                      <a:pt x="31" y="4"/>
                      <a:pt x="29" y="5"/>
                      <a:pt x="28" y="7"/>
                    </a:cubicBezTo>
                    <a:cubicBezTo>
                      <a:pt x="28" y="9"/>
                      <a:pt x="30" y="11"/>
                      <a:pt x="31" y="9"/>
                    </a:cubicBezTo>
                    <a:cubicBezTo>
                      <a:pt x="31" y="12"/>
                      <a:pt x="27" y="17"/>
                      <a:pt x="25" y="17"/>
                    </a:cubicBezTo>
                    <a:cubicBezTo>
                      <a:pt x="21" y="17"/>
                      <a:pt x="19" y="14"/>
                      <a:pt x="15" y="11"/>
                    </a:cubicBezTo>
                    <a:cubicBezTo>
                      <a:pt x="14" y="9"/>
                      <a:pt x="13" y="8"/>
                      <a:pt x="14" y="6"/>
                    </a:cubicBezTo>
                    <a:cubicBezTo>
                      <a:pt x="14" y="0"/>
                      <a:pt x="23" y="1"/>
                      <a:pt x="21" y="6"/>
                    </a:cubicBezTo>
                    <a:cubicBezTo>
                      <a:pt x="21" y="3"/>
                      <a:pt x="17" y="5"/>
                      <a:pt x="17" y="6"/>
                    </a:cubicBezTo>
                    <a:cubicBezTo>
                      <a:pt x="17" y="9"/>
                      <a:pt x="19" y="12"/>
                      <a:pt x="22" y="10"/>
                    </a:cubicBezTo>
                    <a:cubicBezTo>
                      <a:pt x="25" y="5"/>
                      <a:pt x="22" y="0"/>
                      <a:pt x="18" y="0"/>
                    </a:cubicBezTo>
                    <a:cubicBezTo>
                      <a:pt x="15" y="0"/>
                      <a:pt x="13" y="2"/>
                      <a:pt x="13" y="7"/>
                    </a:cubicBezTo>
                    <a:cubicBezTo>
                      <a:pt x="10" y="3"/>
                      <a:pt x="5" y="2"/>
                      <a:pt x="1" y="1"/>
                    </a:cubicBezTo>
                    <a:cubicBezTo>
                      <a:pt x="1" y="2"/>
                      <a:pt x="1" y="2"/>
                      <a:pt x="0"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01" name="Freeform 245"/>
              <p:cNvSpPr>
                <a:spLocks/>
              </p:cNvSpPr>
              <p:nvPr/>
            </p:nvSpPr>
            <p:spPr bwMode="auto">
              <a:xfrm>
                <a:off x="117" y="4239"/>
                <a:ext cx="147" cy="42"/>
              </a:xfrm>
              <a:custGeom>
                <a:avLst/>
                <a:gdLst>
                  <a:gd name="T0" fmla="*/ 39216 w 9"/>
                  <a:gd name="T1" fmla="*/ 719 h 8"/>
                  <a:gd name="T2" fmla="*/ 4263 w 9"/>
                  <a:gd name="T3" fmla="*/ 137 h 8"/>
                  <a:gd name="T4" fmla="*/ 4263 w 9"/>
                  <a:gd name="T5" fmla="*/ 719 h 8"/>
                  <a:gd name="T6" fmla="*/ 39216 w 9"/>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9" y="5"/>
                    </a:moveTo>
                    <a:cubicBezTo>
                      <a:pt x="8" y="2"/>
                      <a:pt x="3" y="0"/>
                      <a:pt x="1" y="1"/>
                    </a:cubicBezTo>
                    <a:cubicBezTo>
                      <a:pt x="0" y="2"/>
                      <a:pt x="0" y="4"/>
                      <a:pt x="1" y="5"/>
                    </a:cubicBezTo>
                    <a:cubicBezTo>
                      <a:pt x="4" y="8"/>
                      <a:pt x="8" y="6"/>
                      <a:pt x="9" y="5"/>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02" name="Freeform 246"/>
              <p:cNvSpPr>
                <a:spLocks/>
              </p:cNvSpPr>
              <p:nvPr/>
            </p:nvSpPr>
            <p:spPr bwMode="auto">
              <a:xfrm>
                <a:off x="117" y="4239"/>
                <a:ext cx="147" cy="42"/>
              </a:xfrm>
              <a:custGeom>
                <a:avLst/>
                <a:gdLst>
                  <a:gd name="T0" fmla="*/ 39216 w 9"/>
                  <a:gd name="T1" fmla="*/ 719 h 8"/>
                  <a:gd name="T2" fmla="*/ 4263 w 9"/>
                  <a:gd name="T3" fmla="*/ 137 h 8"/>
                  <a:gd name="T4" fmla="*/ 4263 w 9"/>
                  <a:gd name="T5" fmla="*/ 719 h 8"/>
                  <a:gd name="T6" fmla="*/ 39216 w 9"/>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9" y="5"/>
                    </a:moveTo>
                    <a:cubicBezTo>
                      <a:pt x="8" y="2"/>
                      <a:pt x="3" y="0"/>
                      <a:pt x="1" y="1"/>
                    </a:cubicBezTo>
                    <a:cubicBezTo>
                      <a:pt x="0" y="2"/>
                      <a:pt x="0" y="4"/>
                      <a:pt x="1" y="5"/>
                    </a:cubicBezTo>
                    <a:cubicBezTo>
                      <a:pt x="4" y="8"/>
                      <a:pt x="8" y="6"/>
                      <a:pt x="9" y="5"/>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03" name="Freeform 247"/>
              <p:cNvSpPr>
                <a:spLocks/>
              </p:cNvSpPr>
              <p:nvPr/>
            </p:nvSpPr>
            <p:spPr bwMode="auto">
              <a:xfrm>
                <a:off x="313" y="4292"/>
                <a:ext cx="98" cy="63"/>
              </a:xfrm>
              <a:custGeom>
                <a:avLst/>
                <a:gdLst>
                  <a:gd name="T0" fmla="*/ 8804 w 6"/>
                  <a:gd name="T1" fmla="*/ 0 h 12"/>
                  <a:gd name="T2" fmla="*/ 26150 w 6"/>
                  <a:gd name="T3" fmla="*/ 1297 h 12"/>
                  <a:gd name="T4" fmla="*/ 13067 w 6"/>
                  <a:gd name="T5" fmla="*/ 1601 h 12"/>
                  <a:gd name="T6" fmla="*/ 8804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2" y="0"/>
                    </a:moveTo>
                    <a:cubicBezTo>
                      <a:pt x="4" y="0"/>
                      <a:pt x="6" y="6"/>
                      <a:pt x="6" y="9"/>
                    </a:cubicBezTo>
                    <a:cubicBezTo>
                      <a:pt x="5" y="12"/>
                      <a:pt x="4" y="12"/>
                      <a:pt x="3" y="11"/>
                    </a:cubicBezTo>
                    <a:cubicBezTo>
                      <a:pt x="0" y="7"/>
                      <a:pt x="1" y="2"/>
                      <a:pt x="2"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04" name="Freeform 248"/>
              <p:cNvSpPr>
                <a:spLocks/>
              </p:cNvSpPr>
              <p:nvPr/>
            </p:nvSpPr>
            <p:spPr bwMode="auto">
              <a:xfrm>
                <a:off x="313" y="4292"/>
                <a:ext cx="98" cy="63"/>
              </a:xfrm>
              <a:custGeom>
                <a:avLst/>
                <a:gdLst>
                  <a:gd name="T0" fmla="*/ 8804 w 6"/>
                  <a:gd name="T1" fmla="*/ 0 h 12"/>
                  <a:gd name="T2" fmla="*/ 26150 w 6"/>
                  <a:gd name="T3" fmla="*/ 1297 h 12"/>
                  <a:gd name="T4" fmla="*/ 13067 w 6"/>
                  <a:gd name="T5" fmla="*/ 1601 h 12"/>
                  <a:gd name="T6" fmla="*/ 8804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2" y="0"/>
                    </a:moveTo>
                    <a:cubicBezTo>
                      <a:pt x="4" y="0"/>
                      <a:pt x="6" y="6"/>
                      <a:pt x="6" y="9"/>
                    </a:cubicBezTo>
                    <a:cubicBezTo>
                      <a:pt x="5" y="12"/>
                      <a:pt x="4" y="12"/>
                      <a:pt x="3" y="11"/>
                    </a:cubicBezTo>
                    <a:cubicBezTo>
                      <a:pt x="0" y="7"/>
                      <a:pt x="1" y="2"/>
                      <a:pt x="2"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05" name="Freeform 249"/>
              <p:cNvSpPr>
                <a:spLocks/>
              </p:cNvSpPr>
              <p:nvPr/>
            </p:nvSpPr>
            <p:spPr bwMode="auto">
              <a:xfrm>
                <a:off x="248" y="4308"/>
                <a:ext cx="49" cy="47"/>
              </a:xfrm>
              <a:custGeom>
                <a:avLst/>
                <a:gdLst>
                  <a:gd name="T0" fmla="*/ 8804 w 3"/>
                  <a:gd name="T1" fmla="*/ 0 h 9"/>
                  <a:gd name="T2" fmla="*/ 8804 w 3"/>
                  <a:gd name="T3" fmla="*/ 1144 h 9"/>
                  <a:gd name="T4" fmla="*/ 0 w 3"/>
                  <a:gd name="T5" fmla="*/ 1144 h 9"/>
                  <a:gd name="T6" fmla="*/ 8804 w 3"/>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2" y="0"/>
                    </a:moveTo>
                    <a:cubicBezTo>
                      <a:pt x="3" y="1"/>
                      <a:pt x="3" y="6"/>
                      <a:pt x="2" y="8"/>
                    </a:cubicBezTo>
                    <a:cubicBezTo>
                      <a:pt x="1" y="9"/>
                      <a:pt x="1" y="9"/>
                      <a:pt x="0" y="8"/>
                    </a:cubicBezTo>
                    <a:cubicBezTo>
                      <a:pt x="0" y="4"/>
                      <a:pt x="1" y="1"/>
                      <a:pt x="2"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06" name="Freeform 250"/>
              <p:cNvSpPr>
                <a:spLocks/>
              </p:cNvSpPr>
              <p:nvPr/>
            </p:nvSpPr>
            <p:spPr bwMode="auto">
              <a:xfrm>
                <a:off x="248" y="4308"/>
                <a:ext cx="49" cy="47"/>
              </a:xfrm>
              <a:custGeom>
                <a:avLst/>
                <a:gdLst>
                  <a:gd name="T0" fmla="*/ 8804 w 3"/>
                  <a:gd name="T1" fmla="*/ 0 h 9"/>
                  <a:gd name="T2" fmla="*/ 8804 w 3"/>
                  <a:gd name="T3" fmla="*/ 1144 h 9"/>
                  <a:gd name="T4" fmla="*/ 0 w 3"/>
                  <a:gd name="T5" fmla="*/ 1144 h 9"/>
                  <a:gd name="T6" fmla="*/ 8804 w 3"/>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2" y="0"/>
                    </a:moveTo>
                    <a:cubicBezTo>
                      <a:pt x="3" y="1"/>
                      <a:pt x="3" y="6"/>
                      <a:pt x="2" y="8"/>
                    </a:cubicBezTo>
                    <a:cubicBezTo>
                      <a:pt x="1" y="9"/>
                      <a:pt x="1" y="9"/>
                      <a:pt x="0" y="8"/>
                    </a:cubicBezTo>
                    <a:cubicBezTo>
                      <a:pt x="0" y="4"/>
                      <a:pt x="1" y="1"/>
                      <a:pt x="2"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07" name="Freeform 251"/>
              <p:cNvSpPr>
                <a:spLocks/>
              </p:cNvSpPr>
              <p:nvPr/>
            </p:nvSpPr>
            <p:spPr bwMode="auto">
              <a:xfrm>
                <a:off x="117" y="4276"/>
                <a:ext cx="115" cy="32"/>
              </a:xfrm>
              <a:custGeom>
                <a:avLst/>
                <a:gdLst>
                  <a:gd name="T0" fmla="*/ 31034 w 7"/>
                  <a:gd name="T1" fmla="*/ 453 h 6"/>
                  <a:gd name="T2" fmla="*/ 4321 w 7"/>
                  <a:gd name="T3" fmla="*/ 768 h 6"/>
                  <a:gd name="T4" fmla="*/ 4321 w 7"/>
                  <a:gd name="T5" fmla="*/ 453 h 6"/>
                  <a:gd name="T6" fmla="*/ 31034 w 7"/>
                  <a:gd name="T7" fmla="*/ 453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7" y="3"/>
                    </a:moveTo>
                    <a:cubicBezTo>
                      <a:pt x="6" y="5"/>
                      <a:pt x="3" y="6"/>
                      <a:pt x="1" y="5"/>
                    </a:cubicBezTo>
                    <a:cubicBezTo>
                      <a:pt x="0" y="4"/>
                      <a:pt x="0" y="3"/>
                      <a:pt x="1" y="3"/>
                    </a:cubicBezTo>
                    <a:cubicBezTo>
                      <a:pt x="3" y="0"/>
                      <a:pt x="6" y="1"/>
                      <a:pt x="7" y="3"/>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08" name="Freeform 252"/>
              <p:cNvSpPr>
                <a:spLocks/>
              </p:cNvSpPr>
              <p:nvPr/>
            </p:nvSpPr>
            <p:spPr bwMode="auto">
              <a:xfrm>
                <a:off x="117" y="4276"/>
                <a:ext cx="115" cy="32"/>
              </a:xfrm>
              <a:custGeom>
                <a:avLst/>
                <a:gdLst>
                  <a:gd name="T0" fmla="*/ 31034 w 7"/>
                  <a:gd name="T1" fmla="*/ 453 h 6"/>
                  <a:gd name="T2" fmla="*/ 4321 w 7"/>
                  <a:gd name="T3" fmla="*/ 768 h 6"/>
                  <a:gd name="T4" fmla="*/ 4321 w 7"/>
                  <a:gd name="T5" fmla="*/ 453 h 6"/>
                  <a:gd name="T6" fmla="*/ 31034 w 7"/>
                  <a:gd name="T7" fmla="*/ 453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7" y="3"/>
                    </a:moveTo>
                    <a:cubicBezTo>
                      <a:pt x="6" y="5"/>
                      <a:pt x="3" y="6"/>
                      <a:pt x="1" y="5"/>
                    </a:cubicBezTo>
                    <a:cubicBezTo>
                      <a:pt x="0" y="4"/>
                      <a:pt x="0" y="3"/>
                      <a:pt x="1" y="3"/>
                    </a:cubicBezTo>
                    <a:cubicBezTo>
                      <a:pt x="3" y="0"/>
                      <a:pt x="6" y="1"/>
                      <a:pt x="7"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09" name="Freeform 253"/>
              <p:cNvSpPr>
                <a:spLocks/>
              </p:cNvSpPr>
              <p:nvPr/>
            </p:nvSpPr>
            <p:spPr bwMode="auto">
              <a:xfrm>
                <a:off x="150" y="4276"/>
                <a:ext cx="147" cy="74"/>
              </a:xfrm>
              <a:custGeom>
                <a:avLst/>
                <a:gdLst>
                  <a:gd name="T0" fmla="*/ 39216 w 9"/>
                  <a:gd name="T1" fmla="*/ 0 h 14"/>
                  <a:gd name="T2" fmla="*/ 0 w 9"/>
                  <a:gd name="T3" fmla="*/ 1623 h 14"/>
                  <a:gd name="T4" fmla="*/ 8804 w 9"/>
                  <a:gd name="T5" fmla="*/ 2067 h 14"/>
                  <a:gd name="T6" fmla="*/ 39216 w 9"/>
                  <a:gd name="T7" fmla="*/ 0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9" y="0"/>
                    </a:moveTo>
                    <a:cubicBezTo>
                      <a:pt x="6" y="0"/>
                      <a:pt x="1" y="7"/>
                      <a:pt x="0" y="11"/>
                    </a:cubicBezTo>
                    <a:cubicBezTo>
                      <a:pt x="0" y="14"/>
                      <a:pt x="1" y="14"/>
                      <a:pt x="2" y="14"/>
                    </a:cubicBezTo>
                    <a:cubicBezTo>
                      <a:pt x="7" y="11"/>
                      <a:pt x="9" y="3"/>
                      <a:pt x="9"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10" name="Freeform 254"/>
              <p:cNvSpPr>
                <a:spLocks/>
              </p:cNvSpPr>
              <p:nvPr/>
            </p:nvSpPr>
            <p:spPr bwMode="auto">
              <a:xfrm>
                <a:off x="150" y="4276"/>
                <a:ext cx="147" cy="74"/>
              </a:xfrm>
              <a:custGeom>
                <a:avLst/>
                <a:gdLst>
                  <a:gd name="T0" fmla="*/ 39216 w 9"/>
                  <a:gd name="T1" fmla="*/ 0 h 14"/>
                  <a:gd name="T2" fmla="*/ 0 w 9"/>
                  <a:gd name="T3" fmla="*/ 1623 h 14"/>
                  <a:gd name="T4" fmla="*/ 8804 w 9"/>
                  <a:gd name="T5" fmla="*/ 2067 h 14"/>
                  <a:gd name="T6" fmla="*/ 39216 w 9"/>
                  <a:gd name="T7" fmla="*/ 0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9" y="0"/>
                    </a:moveTo>
                    <a:cubicBezTo>
                      <a:pt x="6" y="0"/>
                      <a:pt x="1" y="7"/>
                      <a:pt x="0" y="11"/>
                    </a:cubicBezTo>
                    <a:cubicBezTo>
                      <a:pt x="0" y="14"/>
                      <a:pt x="1" y="14"/>
                      <a:pt x="2" y="14"/>
                    </a:cubicBezTo>
                    <a:cubicBezTo>
                      <a:pt x="7" y="11"/>
                      <a:pt x="9" y="3"/>
                      <a:pt x="9"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11" name="Freeform 255"/>
              <p:cNvSpPr>
                <a:spLocks/>
              </p:cNvSpPr>
              <p:nvPr/>
            </p:nvSpPr>
            <p:spPr bwMode="auto">
              <a:xfrm>
                <a:off x="264" y="4244"/>
                <a:ext cx="114" cy="43"/>
              </a:xfrm>
              <a:custGeom>
                <a:avLst/>
                <a:gdLst>
                  <a:gd name="T0" fmla="*/ 0 w 7"/>
                  <a:gd name="T1" fmla="*/ 634 h 8"/>
                  <a:gd name="T2" fmla="*/ 21481 w 7"/>
                  <a:gd name="T3" fmla="*/ 1242 h 8"/>
                  <a:gd name="T4" fmla="*/ 0 w 7"/>
                  <a:gd name="T5" fmla="*/ 634 h 8"/>
                  <a:gd name="T6" fmla="*/ 0 60000 65536"/>
                  <a:gd name="T7" fmla="*/ 0 60000 65536"/>
                  <a:gd name="T8" fmla="*/ 0 60000 65536"/>
                </a:gdLst>
                <a:ahLst/>
                <a:cxnLst>
                  <a:cxn ang="T6">
                    <a:pos x="T0" y="T1"/>
                  </a:cxn>
                  <a:cxn ang="T7">
                    <a:pos x="T2" y="T3"/>
                  </a:cxn>
                  <a:cxn ang="T8">
                    <a:pos x="T4" y="T5"/>
                  </a:cxn>
                </a:cxnLst>
                <a:rect l="0" t="0" r="r" b="b"/>
                <a:pathLst>
                  <a:path w="7" h="8">
                    <a:moveTo>
                      <a:pt x="0" y="4"/>
                    </a:moveTo>
                    <a:cubicBezTo>
                      <a:pt x="2" y="0"/>
                      <a:pt x="7" y="3"/>
                      <a:pt x="5" y="8"/>
                    </a:cubicBezTo>
                    <a:cubicBezTo>
                      <a:pt x="3" y="7"/>
                      <a:pt x="2" y="5"/>
                      <a:pt x="0" y="4"/>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12" name="Freeform 256"/>
              <p:cNvSpPr>
                <a:spLocks noEditPoints="1"/>
              </p:cNvSpPr>
              <p:nvPr/>
            </p:nvSpPr>
            <p:spPr bwMode="auto">
              <a:xfrm>
                <a:off x="248" y="4250"/>
                <a:ext cx="114" cy="42"/>
              </a:xfrm>
              <a:custGeom>
                <a:avLst/>
                <a:gdLst>
                  <a:gd name="T0" fmla="*/ 4251 w 7"/>
                  <a:gd name="T1" fmla="*/ 305 h 8"/>
                  <a:gd name="T2" fmla="*/ 12996 w 7"/>
                  <a:gd name="T3" fmla="*/ 0 h 8"/>
                  <a:gd name="T4" fmla="*/ 17247 w 7"/>
                  <a:gd name="T5" fmla="*/ 305 h 8"/>
                  <a:gd name="T6" fmla="*/ 8745 w 7"/>
                  <a:gd name="T7" fmla="*/ 441 h 8"/>
                  <a:gd name="T8" fmla="*/ 4251 w 7"/>
                  <a:gd name="T9" fmla="*/ 305 h 8"/>
                  <a:gd name="T10" fmla="*/ 12996 w 7"/>
                  <a:gd name="T11" fmla="*/ 0 h 8"/>
                  <a:gd name="T12" fmla="*/ 21481 w 7"/>
                  <a:gd name="T13" fmla="*/ 0 h 8"/>
                  <a:gd name="T14" fmla="*/ 17247 w 7"/>
                  <a:gd name="T15" fmla="*/ 305 h 8"/>
                  <a:gd name="T16" fmla="*/ 17247 w 7"/>
                  <a:gd name="T17" fmla="*/ 305 h 8"/>
                  <a:gd name="T18" fmla="*/ 12996 w 7"/>
                  <a:gd name="T19" fmla="*/ 0 h 8"/>
                  <a:gd name="T20" fmla="*/ 21481 w 7"/>
                  <a:gd name="T21" fmla="*/ 0 h 8"/>
                  <a:gd name="T22" fmla="*/ 25992 w 7"/>
                  <a:gd name="T23" fmla="*/ 305 h 8"/>
                  <a:gd name="T24" fmla="*/ 21481 w 7"/>
                  <a:gd name="T25" fmla="*/ 305 h 8"/>
                  <a:gd name="T26" fmla="*/ 17247 w 7"/>
                  <a:gd name="T27" fmla="*/ 305 h 8"/>
                  <a:gd name="T28" fmla="*/ 21481 w 7"/>
                  <a:gd name="T29" fmla="*/ 0 h 8"/>
                  <a:gd name="T30" fmla="*/ 21481 w 7"/>
                  <a:gd name="T31" fmla="*/ 305 h 8"/>
                  <a:gd name="T32" fmla="*/ 21481 w 7"/>
                  <a:gd name="T33" fmla="*/ 305 h 8"/>
                  <a:gd name="T34" fmla="*/ 25992 w 7"/>
                  <a:gd name="T35" fmla="*/ 305 h 8"/>
                  <a:gd name="T36" fmla="*/ 21481 w 7"/>
                  <a:gd name="T37" fmla="*/ 305 h 8"/>
                  <a:gd name="T38" fmla="*/ 25992 w 7"/>
                  <a:gd name="T39" fmla="*/ 305 h 8"/>
                  <a:gd name="T40" fmla="*/ 25992 w 7"/>
                  <a:gd name="T41" fmla="*/ 1019 h 8"/>
                  <a:gd name="T42" fmla="*/ 21481 w 7"/>
                  <a:gd name="T43" fmla="*/ 1019 h 8"/>
                  <a:gd name="T44" fmla="*/ 21481 w 7"/>
                  <a:gd name="T45" fmla="*/ 305 h 8"/>
                  <a:gd name="T46" fmla="*/ 25992 w 7"/>
                  <a:gd name="T47" fmla="*/ 305 h 8"/>
                  <a:gd name="T48" fmla="*/ 25992 w 7"/>
                  <a:gd name="T49" fmla="*/ 1019 h 8"/>
                  <a:gd name="T50" fmla="*/ 25992 w 7"/>
                  <a:gd name="T51" fmla="*/ 1160 h 8"/>
                  <a:gd name="T52" fmla="*/ 21481 w 7"/>
                  <a:gd name="T53" fmla="*/ 1160 h 8"/>
                  <a:gd name="T54" fmla="*/ 25992 w 7"/>
                  <a:gd name="T55" fmla="*/ 1019 h 8"/>
                  <a:gd name="T56" fmla="*/ 21481 w 7"/>
                  <a:gd name="T57" fmla="*/ 1160 h 8"/>
                  <a:gd name="T58" fmla="*/ 12996 w 7"/>
                  <a:gd name="T59" fmla="*/ 882 h 8"/>
                  <a:gd name="T60" fmla="*/ 17247 w 7"/>
                  <a:gd name="T61" fmla="*/ 578 h 8"/>
                  <a:gd name="T62" fmla="*/ 25992 w 7"/>
                  <a:gd name="T63" fmla="*/ 1019 h 8"/>
                  <a:gd name="T64" fmla="*/ 21481 w 7"/>
                  <a:gd name="T65" fmla="*/ 1160 h 8"/>
                  <a:gd name="T66" fmla="*/ 12996 w 7"/>
                  <a:gd name="T67" fmla="*/ 882 h 8"/>
                  <a:gd name="T68" fmla="*/ 4251 w 7"/>
                  <a:gd name="T69" fmla="*/ 441 h 8"/>
                  <a:gd name="T70" fmla="*/ 4251 w 7"/>
                  <a:gd name="T71" fmla="*/ 305 h 8"/>
                  <a:gd name="T72" fmla="*/ 17247 w 7"/>
                  <a:gd name="T73" fmla="*/ 578 h 8"/>
                  <a:gd name="T74" fmla="*/ 12996 w 7"/>
                  <a:gd name="T75" fmla="*/ 882 h 8"/>
                  <a:gd name="T76" fmla="*/ 4251 w 7"/>
                  <a:gd name="T77" fmla="*/ 441 h 8"/>
                  <a:gd name="T78" fmla="*/ 0 w 7"/>
                  <a:gd name="T79" fmla="*/ 441 h 8"/>
                  <a:gd name="T80" fmla="*/ 4251 w 7"/>
                  <a:gd name="T81" fmla="*/ 305 h 8"/>
                  <a:gd name="T82" fmla="*/ 4251 w 7"/>
                  <a:gd name="T83" fmla="*/ 441 h 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 h="8">
                    <a:moveTo>
                      <a:pt x="1" y="2"/>
                    </a:moveTo>
                    <a:cubicBezTo>
                      <a:pt x="1" y="1"/>
                      <a:pt x="2" y="0"/>
                      <a:pt x="3" y="0"/>
                    </a:cubicBezTo>
                    <a:lnTo>
                      <a:pt x="4" y="2"/>
                    </a:lnTo>
                    <a:cubicBezTo>
                      <a:pt x="3" y="2"/>
                      <a:pt x="2" y="2"/>
                      <a:pt x="2" y="3"/>
                    </a:cubicBezTo>
                    <a:lnTo>
                      <a:pt x="1" y="2"/>
                    </a:lnTo>
                    <a:close/>
                    <a:moveTo>
                      <a:pt x="3" y="0"/>
                    </a:moveTo>
                    <a:cubicBezTo>
                      <a:pt x="4" y="0"/>
                      <a:pt x="4" y="0"/>
                      <a:pt x="5" y="0"/>
                    </a:cubicBezTo>
                    <a:lnTo>
                      <a:pt x="4" y="2"/>
                    </a:lnTo>
                    <a:cubicBezTo>
                      <a:pt x="4" y="2"/>
                      <a:pt x="4" y="1"/>
                      <a:pt x="4" y="2"/>
                    </a:cubicBezTo>
                    <a:lnTo>
                      <a:pt x="3" y="0"/>
                    </a:lnTo>
                    <a:close/>
                    <a:moveTo>
                      <a:pt x="5" y="0"/>
                    </a:moveTo>
                    <a:cubicBezTo>
                      <a:pt x="5" y="1"/>
                      <a:pt x="6" y="1"/>
                      <a:pt x="6" y="2"/>
                    </a:cubicBezTo>
                    <a:lnTo>
                      <a:pt x="5" y="2"/>
                    </a:lnTo>
                    <a:cubicBezTo>
                      <a:pt x="5" y="2"/>
                      <a:pt x="5" y="2"/>
                      <a:pt x="4" y="2"/>
                    </a:cubicBezTo>
                    <a:lnTo>
                      <a:pt x="5" y="0"/>
                    </a:lnTo>
                    <a:close/>
                    <a:moveTo>
                      <a:pt x="5" y="2"/>
                    </a:moveTo>
                    <a:lnTo>
                      <a:pt x="5" y="2"/>
                    </a:lnTo>
                    <a:lnTo>
                      <a:pt x="6" y="2"/>
                    </a:lnTo>
                    <a:lnTo>
                      <a:pt x="5" y="2"/>
                    </a:lnTo>
                    <a:close/>
                    <a:moveTo>
                      <a:pt x="6" y="2"/>
                    </a:moveTo>
                    <a:cubicBezTo>
                      <a:pt x="7" y="3"/>
                      <a:pt x="7" y="5"/>
                      <a:pt x="6" y="7"/>
                    </a:cubicBezTo>
                    <a:lnTo>
                      <a:pt x="5" y="7"/>
                    </a:lnTo>
                    <a:cubicBezTo>
                      <a:pt x="6" y="5"/>
                      <a:pt x="6" y="3"/>
                      <a:pt x="5" y="2"/>
                    </a:cubicBezTo>
                    <a:lnTo>
                      <a:pt x="6" y="2"/>
                    </a:lnTo>
                    <a:close/>
                    <a:moveTo>
                      <a:pt x="6" y="7"/>
                    </a:moveTo>
                    <a:lnTo>
                      <a:pt x="6" y="8"/>
                    </a:lnTo>
                    <a:lnTo>
                      <a:pt x="5" y="8"/>
                    </a:lnTo>
                    <a:lnTo>
                      <a:pt x="6" y="7"/>
                    </a:lnTo>
                    <a:close/>
                    <a:moveTo>
                      <a:pt x="5" y="8"/>
                    </a:moveTo>
                    <a:cubicBezTo>
                      <a:pt x="4" y="7"/>
                      <a:pt x="4" y="6"/>
                      <a:pt x="3" y="6"/>
                    </a:cubicBezTo>
                    <a:lnTo>
                      <a:pt x="4" y="4"/>
                    </a:lnTo>
                    <a:cubicBezTo>
                      <a:pt x="4" y="5"/>
                      <a:pt x="5" y="6"/>
                      <a:pt x="6" y="7"/>
                    </a:cubicBezTo>
                    <a:lnTo>
                      <a:pt x="5" y="8"/>
                    </a:lnTo>
                    <a:close/>
                    <a:moveTo>
                      <a:pt x="3" y="6"/>
                    </a:moveTo>
                    <a:cubicBezTo>
                      <a:pt x="2" y="5"/>
                      <a:pt x="2" y="4"/>
                      <a:pt x="1" y="3"/>
                    </a:cubicBezTo>
                    <a:lnTo>
                      <a:pt x="1" y="2"/>
                    </a:lnTo>
                    <a:cubicBezTo>
                      <a:pt x="2" y="3"/>
                      <a:pt x="3" y="4"/>
                      <a:pt x="4" y="4"/>
                    </a:cubicBezTo>
                    <a:lnTo>
                      <a:pt x="3" y="6"/>
                    </a:lnTo>
                    <a:close/>
                    <a:moveTo>
                      <a:pt x="1" y="3"/>
                    </a:moveTo>
                    <a:lnTo>
                      <a:pt x="0" y="3"/>
                    </a:lnTo>
                    <a:lnTo>
                      <a:pt x="1" y="2"/>
                    </a:lnTo>
                    <a:lnTo>
                      <a:pt x="1" y="3"/>
                    </a:lnTo>
                    <a:close/>
                  </a:path>
                </a:pathLst>
              </a:custGeom>
              <a:solidFill>
                <a:srgbClr val="340E70"/>
              </a:solidFill>
              <a:ln>
                <a:noFill/>
              </a:ln>
            </p:spPr>
            <p:txBody>
              <a:bodyPr/>
              <a:lstStyle/>
              <a:p>
                <a:pPr>
                  <a:defRPr/>
                </a:pPr>
                <a:endParaRPr lang="en-US" sz="1050">
                  <a:latin typeface="+mj-lt"/>
                  <a:cs typeface="Arial" charset="0"/>
                </a:endParaRPr>
              </a:p>
            </p:txBody>
          </p:sp>
          <p:sp>
            <p:nvSpPr>
              <p:cNvPr id="96313" name="Freeform 257"/>
              <p:cNvSpPr>
                <a:spLocks/>
              </p:cNvSpPr>
              <p:nvPr/>
            </p:nvSpPr>
            <p:spPr bwMode="auto">
              <a:xfrm>
                <a:off x="264" y="4155"/>
                <a:ext cx="98" cy="63"/>
              </a:xfrm>
              <a:custGeom>
                <a:avLst/>
                <a:gdLst>
                  <a:gd name="T0" fmla="*/ 21870 w 6"/>
                  <a:gd name="T1" fmla="*/ 1738 h 12"/>
                  <a:gd name="T2" fmla="*/ 0 w 6"/>
                  <a:gd name="T3" fmla="*/ 441 h 12"/>
                  <a:gd name="T4" fmla="*/ 13067 w 6"/>
                  <a:gd name="T5" fmla="*/ 137 h 12"/>
                  <a:gd name="T6" fmla="*/ 21870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5" y="12"/>
                    </a:moveTo>
                    <a:cubicBezTo>
                      <a:pt x="2" y="12"/>
                      <a:pt x="0" y="6"/>
                      <a:pt x="0" y="3"/>
                    </a:cubicBezTo>
                    <a:cubicBezTo>
                      <a:pt x="1" y="0"/>
                      <a:pt x="2" y="0"/>
                      <a:pt x="3" y="1"/>
                    </a:cubicBezTo>
                    <a:cubicBezTo>
                      <a:pt x="6" y="5"/>
                      <a:pt x="6" y="10"/>
                      <a:pt x="5" y="12"/>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14" name="Freeform 258"/>
              <p:cNvSpPr>
                <a:spLocks/>
              </p:cNvSpPr>
              <p:nvPr/>
            </p:nvSpPr>
            <p:spPr bwMode="auto">
              <a:xfrm>
                <a:off x="264" y="4155"/>
                <a:ext cx="98" cy="63"/>
              </a:xfrm>
              <a:custGeom>
                <a:avLst/>
                <a:gdLst>
                  <a:gd name="T0" fmla="*/ 21870 w 6"/>
                  <a:gd name="T1" fmla="*/ 1738 h 12"/>
                  <a:gd name="T2" fmla="*/ 0 w 6"/>
                  <a:gd name="T3" fmla="*/ 441 h 12"/>
                  <a:gd name="T4" fmla="*/ 13067 w 6"/>
                  <a:gd name="T5" fmla="*/ 137 h 12"/>
                  <a:gd name="T6" fmla="*/ 21870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5" y="12"/>
                    </a:moveTo>
                    <a:cubicBezTo>
                      <a:pt x="2" y="12"/>
                      <a:pt x="0" y="6"/>
                      <a:pt x="0" y="3"/>
                    </a:cubicBezTo>
                    <a:cubicBezTo>
                      <a:pt x="1" y="0"/>
                      <a:pt x="2" y="0"/>
                      <a:pt x="3" y="1"/>
                    </a:cubicBezTo>
                    <a:cubicBezTo>
                      <a:pt x="6" y="5"/>
                      <a:pt x="6" y="10"/>
                      <a:pt x="5" y="12"/>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15" name="Freeform 259"/>
              <p:cNvSpPr>
                <a:spLocks/>
              </p:cNvSpPr>
              <p:nvPr/>
            </p:nvSpPr>
            <p:spPr bwMode="auto">
              <a:xfrm>
                <a:off x="411" y="4229"/>
                <a:ext cx="163" cy="38"/>
              </a:xfrm>
              <a:custGeom>
                <a:avLst/>
                <a:gdLst>
                  <a:gd name="T0" fmla="*/ 0 w 10"/>
                  <a:gd name="T1" fmla="*/ 441 h 8"/>
                  <a:gd name="T2" fmla="*/ 34540 w 10"/>
                  <a:gd name="T3" fmla="*/ 882 h 8"/>
                  <a:gd name="T4" fmla="*/ 39055 w 10"/>
                  <a:gd name="T5" fmla="*/ 305 h 8"/>
                  <a:gd name="T6" fmla="*/ 0 w 10"/>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0" y="3"/>
                    </a:moveTo>
                    <a:cubicBezTo>
                      <a:pt x="1" y="6"/>
                      <a:pt x="6" y="8"/>
                      <a:pt x="8" y="6"/>
                    </a:cubicBezTo>
                    <a:cubicBezTo>
                      <a:pt x="10" y="5"/>
                      <a:pt x="10" y="3"/>
                      <a:pt x="9" y="2"/>
                    </a:cubicBezTo>
                    <a:cubicBezTo>
                      <a:pt x="5" y="0"/>
                      <a:pt x="2" y="1"/>
                      <a:pt x="0" y="3"/>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16" name="Freeform 260"/>
              <p:cNvSpPr>
                <a:spLocks/>
              </p:cNvSpPr>
              <p:nvPr/>
            </p:nvSpPr>
            <p:spPr bwMode="auto">
              <a:xfrm>
                <a:off x="411" y="4229"/>
                <a:ext cx="163" cy="38"/>
              </a:xfrm>
              <a:custGeom>
                <a:avLst/>
                <a:gdLst>
                  <a:gd name="T0" fmla="*/ 0 w 10"/>
                  <a:gd name="T1" fmla="*/ 441 h 8"/>
                  <a:gd name="T2" fmla="*/ 34540 w 10"/>
                  <a:gd name="T3" fmla="*/ 882 h 8"/>
                  <a:gd name="T4" fmla="*/ 39055 w 10"/>
                  <a:gd name="T5" fmla="*/ 305 h 8"/>
                  <a:gd name="T6" fmla="*/ 0 w 10"/>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0" y="3"/>
                    </a:moveTo>
                    <a:cubicBezTo>
                      <a:pt x="1" y="6"/>
                      <a:pt x="6" y="8"/>
                      <a:pt x="8" y="6"/>
                    </a:cubicBezTo>
                    <a:cubicBezTo>
                      <a:pt x="10" y="5"/>
                      <a:pt x="10" y="3"/>
                      <a:pt x="9" y="2"/>
                    </a:cubicBezTo>
                    <a:cubicBezTo>
                      <a:pt x="5" y="0"/>
                      <a:pt x="2" y="1"/>
                      <a:pt x="0"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17" name="Freeform 261"/>
              <p:cNvSpPr>
                <a:spLocks/>
              </p:cNvSpPr>
              <p:nvPr/>
            </p:nvSpPr>
            <p:spPr bwMode="auto">
              <a:xfrm>
                <a:off x="444" y="4192"/>
                <a:ext cx="98" cy="31"/>
              </a:xfrm>
              <a:custGeom>
                <a:avLst/>
                <a:gdLst>
                  <a:gd name="T0" fmla="*/ 0 w 6"/>
                  <a:gd name="T1" fmla="*/ 692 h 6"/>
                  <a:gd name="T2" fmla="*/ 26150 w 6"/>
                  <a:gd name="T3" fmla="*/ 429 h 6"/>
                  <a:gd name="T4" fmla="*/ 21870 w 6"/>
                  <a:gd name="T5" fmla="*/ 134 h 6"/>
                  <a:gd name="T6" fmla="*/ 0 w 6"/>
                  <a:gd name="T7" fmla="*/ 692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0" y="5"/>
                    </a:moveTo>
                    <a:cubicBezTo>
                      <a:pt x="1" y="6"/>
                      <a:pt x="5" y="5"/>
                      <a:pt x="6" y="3"/>
                    </a:cubicBezTo>
                    <a:cubicBezTo>
                      <a:pt x="6" y="2"/>
                      <a:pt x="6" y="1"/>
                      <a:pt x="5" y="1"/>
                    </a:cubicBezTo>
                    <a:cubicBezTo>
                      <a:pt x="2" y="0"/>
                      <a:pt x="0" y="3"/>
                      <a:pt x="0" y="5"/>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18" name="Freeform 262"/>
              <p:cNvSpPr>
                <a:spLocks/>
              </p:cNvSpPr>
              <p:nvPr/>
            </p:nvSpPr>
            <p:spPr bwMode="auto">
              <a:xfrm>
                <a:off x="444" y="4192"/>
                <a:ext cx="98" cy="31"/>
              </a:xfrm>
              <a:custGeom>
                <a:avLst/>
                <a:gdLst>
                  <a:gd name="T0" fmla="*/ 0 w 6"/>
                  <a:gd name="T1" fmla="*/ 692 h 6"/>
                  <a:gd name="T2" fmla="*/ 26150 w 6"/>
                  <a:gd name="T3" fmla="*/ 429 h 6"/>
                  <a:gd name="T4" fmla="*/ 21870 w 6"/>
                  <a:gd name="T5" fmla="*/ 134 h 6"/>
                  <a:gd name="T6" fmla="*/ 0 w 6"/>
                  <a:gd name="T7" fmla="*/ 692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0" y="5"/>
                    </a:moveTo>
                    <a:cubicBezTo>
                      <a:pt x="1" y="6"/>
                      <a:pt x="5" y="5"/>
                      <a:pt x="6" y="3"/>
                    </a:cubicBezTo>
                    <a:cubicBezTo>
                      <a:pt x="6" y="2"/>
                      <a:pt x="6" y="1"/>
                      <a:pt x="5" y="1"/>
                    </a:cubicBezTo>
                    <a:cubicBezTo>
                      <a:pt x="2" y="0"/>
                      <a:pt x="0" y="3"/>
                      <a:pt x="0" y="5"/>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19" name="Freeform 263"/>
              <p:cNvSpPr>
                <a:spLocks/>
              </p:cNvSpPr>
              <p:nvPr/>
            </p:nvSpPr>
            <p:spPr bwMode="auto">
              <a:xfrm>
                <a:off x="346" y="4149"/>
                <a:ext cx="65" cy="52"/>
              </a:xfrm>
              <a:custGeom>
                <a:avLst/>
                <a:gdLst>
                  <a:gd name="T0" fmla="*/ 12935 w 4"/>
                  <a:gd name="T1" fmla="*/ 1365 h 9"/>
                  <a:gd name="T2" fmla="*/ 12935 w 4"/>
                  <a:gd name="T3" fmla="*/ 144 h 9"/>
                  <a:gd name="T4" fmla="*/ 4225 w 4"/>
                  <a:gd name="T5" fmla="*/ 144 h 9"/>
                  <a:gd name="T6" fmla="*/ 12935 w 4"/>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3" y="9"/>
                    </a:moveTo>
                    <a:cubicBezTo>
                      <a:pt x="4" y="8"/>
                      <a:pt x="4" y="3"/>
                      <a:pt x="3" y="1"/>
                    </a:cubicBezTo>
                    <a:cubicBezTo>
                      <a:pt x="2" y="0"/>
                      <a:pt x="2" y="0"/>
                      <a:pt x="1" y="1"/>
                    </a:cubicBezTo>
                    <a:cubicBezTo>
                      <a:pt x="0" y="5"/>
                      <a:pt x="2" y="8"/>
                      <a:pt x="3" y="9"/>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20" name="Freeform 264"/>
              <p:cNvSpPr>
                <a:spLocks/>
              </p:cNvSpPr>
              <p:nvPr/>
            </p:nvSpPr>
            <p:spPr bwMode="auto">
              <a:xfrm>
                <a:off x="346" y="4149"/>
                <a:ext cx="65" cy="52"/>
              </a:xfrm>
              <a:custGeom>
                <a:avLst/>
                <a:gdLst>
                  <a:gd name="T0" fmla="*/ 12935 w 4"/>
                  <a:gd name="T1" fmla="*/ 1365 h 9"/>
                  <a:gd name="T2" fmla="*/ 12935 w 4"/>
                  <a:gd name="T3" fmla="*/ 144 h 9"/>
                  <a:gd name="T4" fmla="*/ 4225 w 4"/>
                  <a:gd name="T5" fmla="*/ 144 h 9"/>
                  <a:gd name="T6" fmla="*/ 12935 w 4"/>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3" y="9"/>
                    </a:moveTo>
                    <a:cubicBezTo>
                      <a:pt x="4" y="8"/>
                      <a:pt x="4" y="3"/>
                      <a:pt x="3" y="1"/>
                    </a:cubicBezTo>
                    <a:cubicBezTo>
                      <a:pt x="2" y="0"/>
                      <a:pt x="2" y="0"/>
                      <a:pt x="1" y="1"/>
                    </a:cubicBezTo>
                    <a:cubicBezTo>
                      <a:pt x="0" y="5"/>
                      <a:pt x="2" y="8"/>
                      <a:pt x="3" y="9"/>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21" name="Freeform 265"/>
              <p:cNvSpPr>
                <a:spLocks/>
              </p:cNvSpPr>
              <p:nvPr/>
            </p:nvSpPr>
            <p:spPr bwMode="auto">
              <a:xfrm>
                <a:off x="362" y="4149"/>
                <a:ext cx="147" cy="82"/>
              </a:xfrm>
              <a:custGeom>
                <a:avLst/>
                <a:gdLst>
                  <a:gd name="T0" fmla="*/ 4263 w 9"/>
                  <a:gd name="T1" fmla="*/ 2277 h 15"/>
                  <a:gd name="T2" fmla="*/ 26150 w 9"/>
                  <a:gd name="T3" fmla="*/ 144 h 15"/>
                  <a:gd name="T4" fmla="*/ 39216 w 9"/>
                  <a:gd name="T5" fmla="*/ 453 h 15"/>
                  <a:gd name="T6" fmla="*/ 4263 w 9"/>
                  <a:gd name="T7" fmla="*/ 2277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1" y="15"/>
                    </a:moveTo>
                    <a:cubicBezTo>
                      <a:pt x="0" y="12"/>
                      <a:pt x="3" y="3"/>
                      <a:pt x="6" y="1"/>
                    </a:cubicBezTo>
                    <a:cubicBezTo>
                      <a:pt x="8" y="0"/>
                      <a:pt x="9" y="1"/>
                      <a:pt x="9" y="3"/>
                    </a:cubicBezTo>
                    <a:cubicBezTo>
                      <a:pt x="8" y="10"/>
                      <a:pt x="3" y="15"/>
                      <a:pt x="1" y="15"/>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22" name="Freeform 266"/>
              <p:cNvSpPr>
                <a:spLocks/>
              </p:cNvSpPr>
              <p:nvPr/>
            </p:nvSpPr>
            <p:spPr bwMode="auto">
              <a:xfrm>
                <a:off x="362" y="4149"/>
                <a:ext cx="147" cy="82"/>
              </a:xfrm>
              <a:custGeom>
                <a:avLst/>
                <a:gdLst>
                  <a:gd name="T0" fmla="*/ 4263 w 9"/>
                  <a:gd name="T1" fmla="*/ 2277 h 15"/>
                  <a:gd name="T2" fmla="*/ 26150 w 9"/>
                  <a:gd name="T3" fmla="*/ 144 h 15"/>
                  <a:gd name="T4" fmla="*/ 39216 w 9"/>
                  <a:gd name="T5" fmla="*/ 453 h 15"/>
                  <a:gd name="T6" fmla="*/ 4263 w 9"/>
                  <a:gd name="T7" fmla="*/ 2277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1" y="15"/>
                    </a:moveTo>
                    <a:cubicBezTo>
                      <a:pt x="0" y="12"/>
                      <a:pt x="3" y="3"/>
                      <a:pt x="6" y="1"/>
                    </a:cubicBezTo>
                    <a:cubicBezTo>
                      <a:pt x="8" y="0"/>
                      <a:pt x="9" y="1"/>
                      <a:pt x="9" y="3"/>
                    </a:cubicBezTo>
                    <a:cubicBezTo>
                      <a:pt x="8" y="10"/>
                      <a:pt x="3" y="15"/>
                      <a:pt x="1" y="15"/>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23" name="Freeform 267"/>
              <p:cNvSpPr>
                <a:spLocks/>
              </p:cNvSpPr>
              <p:nvPr/>
            </p:nvSpPr>
            <p:spPr bwMode="auto">
              <a:xfrm>
                <a:off x="297" y="4218"/>
                <a:ext cx="114" cy="52"/>
              </a:xfrm>
              <a:custGeom>
                <a:avLst/>
                <a:gdLst>
                  <a:gd name="T0" fmla="*/ 12996 w 7"/>
                  <a:gd name="T1" fmla="*/ 0 h 10"/>
                  <a:gd name="T2" fmla="*/ 30243 w 7"/>
                  <a:gd name="T3" fmla="*/ 758 h 10"/>
                  <a:gd name="T4" fmla="*/ 12996 w 7"/>
                  <a:gd name="T5" fmla="*/ 0 h 10"/>
                  <a:gd name="T6" fmla="*/ 0 60000 65536"/>
                  <a:gd name="T7" fmla="*/ 0 60000 65536"/>
                  <a:gd name="T8" fmla="*/ 0 60000 65536"/>
                </a:gdLst>
                <a:ahLst/>
                <a:cxnLst>
                  <a:cxn ang="T6">
                    <a:pos x="T0" y="T1"/>
                  </a:cxn>
                  <a:cxn ang="T7">
                    <a:pos x="T2" y="T3"/>
                  </a:cxn>
                  <a:cxn ang="T8">
                    <a:pos x="T4" y="T5"/>
                  </a:cxn>
                </a:cxnLst>
                <a:rect l="0" t="0" r="r" b="b"/>
                <a:pathLst>
                  <a:path w="7" h="10">
                    <a:moveTo>
                      <a:pt x="3" y="0"/>
                    </a:moveTo>
                    <a:cubicBezTo>
                      <a:pt x="0" y="5"/>
                      <a:pt x="4" y="10"/>
                      <a:pt x="7" y="5"/>
                    </a:cubicBezTo>
                    <a:cubicBezTo>
                      <a:pt x="6" y="4"/>
                      <a:pt x="4" y="2"/>
                      <a:pt x="3"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24" name="Freeform 268"/>
              <p:cNvSpPr>
                <a:spLocks/>
              </p:cNvSpPr>
              <p:nvPr/>
            </p:nvSpPr>
            <p:spPr bwMode="auto">
              <a:xfrm>
                <a:off x="297" y="4218"/>
                <a:ext cx="114" cy="52"/>
              </a:xfrm>
              <a:custGeom>
                <a:avLst/>
                <a:gdLst>
                  <a:gd name="T0" fmla="*/ 12996 w 7"/>
                  <a:gd name="T1" fmla="*/ 0 h 10"/>
                  <a:gd name="T2" fmla="*/ 30243 w 7"/>
                  <a:gd name="T3" fmla="*/ 758 h 10"/>
                  <a:gd name="T4" fmla="*/ 12996 w 7"/>
                  <a:gd name="T5" fmla="*/ 0 h 10"/>
                  <a:gd name="T6" fmla="*/ 0 60000 65536"/>
                  <a:gd name="T7" fmla="*/ 0 60000 65536"/>
                  <a:gd name="T8" fmla="*/ 0 60000 65536"/>
                </a:gdLst>
                <a:ahLst/>
                <a:cxnLst>
                  <a:cxn ang="T6">
                    <a:pos x="T0" y="T1"/>
                  </a:cxn>
                  <a:cxn ang="T7">
                    <a:pos x="T2" y="T3"/>
                  </a:cxn>
                  <a:cxn ang="T8">
                    <a:pos x="T4" y="T5"/>
                  </a:cxn>
                </a:cxnLst>
                <a:rect l="0" t="0" r="r" b="b"/>
                <a:pathLst>
                  <a:path w="7" h="10">
                    <a:moveTo>
                      <a:pt x="3" y="0"/>
                    </a:moveTo>
                    <a:cubicBezTo>
                      <a:pt x="0" y="5"/>
                      <a:pt x="4" y="10"/>
                      <a:pt x="7" y="5"/>
                    </a:cubicBezTo>
                    <a:cubicBezTo>
                      <a:pt x="6" y="4"/>
                      <a:pt x="4" y="2"/>
                      <a:pt x="3"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25" name="Freeform 269"/>
              <p:cNvSpPr>
                <a:spLocks/>
              </p:cNvSpPr>
              <p:nvPr/>
            </p:nvSpPr>
            <p:spPr bwMode="auto">
              <a:xfrm>
                <a:off x="5372" y="564"/>
                <a:ext cx="294" cy="327"/>
              </a:xfrm>
              <a:custGeom>
                <a:avLst/>
                <a:gdLst>
                  <a:gd name="T0" fmla="*/ 52283 w 18"/>
                  <a:gd name="T1" fmla="*/ 7927 h 62"/>
                  <a:gd name="T2" fmla="*/ 61087 w 18"/>
                  <a:gd name="T3" fmla="*/ 8070 h 62"/>
                  <a:gd name="T4" fmla="*/ 43479 w 18"/>
                  <a:gd name="T5" fmla="*/ 7036 h 62"/>
                  <a:gd name="T6" fmla="*/ 56562 w 18"/>
                  <a:gd name="T7" fmla="*/ 5148 h 62"/>
                  <a:gd name="T8" fmla="*/ 48020 w 18"/>
                  <a:gd name="T9" fmla="*/ 3228 h 62"/>
                  <a:gd name="T10" fmla="*/ 74170 w 18"/>
                  <a:gd name="T11" fmla="*/ 2505 h 62"/>
                  <a:gd name="T12" fmla="*/ 56562 w 18"/>
                  <a:gd name="T13" fmla="*/ 1308 h 62"/>
                  <a:gd name="T14" fmla="*/ 39216 w 18"/>
                  <a:gd name="T15" fmla="*/ 2336 h 62"/>
                  <a:gd name="T16" fmla="*/ 56562 w 18"/>
                  <a:gd name="T17" fmla="*/ 1751 h 62"/>
                  <a:gd name="T18" fmla="*/ 39216 w 18"/>
                  <a:gd name="T19" fmla="*/ 2642 h 62"/>
                  <a:gd name="T20" fmla="*/ 13067 w 18"/>
                  <a:gd name="T21" fmla="*/ 0 h 62"/>
                  <a:gd name="T22" fmla="*/ 4263 w 18"/>
                  <a:gd name="T23" fmla="*/ 443 h 62"/>
                  <a:gd name="T24" fmla="*/ 34953 w 18"/>
                  <a:gd name="T25" fmla="*/ 2922 h 62"/>
                  <a:gd name="T26" fmla="*/ 48020 w 18"/>
                  <a:gd name="T27" fmla="*/ 4562 h 62"/>
                  <a:gd name="T28" fmla="*/ 30413 w 18"/>
                  <a:gd name="T29" fmla="*/ 5564 h 62"/>
                  <a:gd name="T30" fmla="*/ 21870 w 18"/>
                  <a:gd name="T31" fmla="*/ 5285 h 62"/>
                  <a:gd name="T32" fmla="*/ 26150 w 18"/>
                  <a:gd name="T33" fmla="*/ 5870 h 62"/>
                  <a:gd name="T34" fmla="*/ 52283 w 18"/>
                  <a:gd name="T35" fmla="*/ 5285 h 62"/>
                  <a:gd name="T36" fmla="*/ 61087 w 18"/>
                  <a:gd name="T37" fmla="*/ 8513 h 62"/>
                  <a:gd name="T38" fmla="*/ 56562 w 18"/>
                  <a:gd name="T39" fmla="*/ 7036 h 62"/>
                  <a:gd name="T40" fmla="*/ 52283 w 18"/>
                  <a:gd name="T41" fmla="*/ 7927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12" y="54"/>
                    </a:moveTo>
                    <a:cubicBezTo>
                      <a:pt x="14" y="50"/>
                      <a:pt x="16" y="54"/>
                      <a:pt x="14" y="55"/>
                    </a:cubicBezTo>
                    <a:cubicBezTo>
                      <a:pt x="11" y="57"/>
                      <a:pt x="9" y="55"/>
                      <a:pt x="10" y="48"/>
                    </a:cubicBezTo>
                    <a:cubicBezTo>
                      <a:pt x="10" y="42"/>
                      <a:pt x="12" y="39"/>
                      <a:pt x="13" y="35"/>
                    </a:cubicBezTo>
                    <a:cubicBezTo>
                      <a:pt x="14" y="30"/>
                      <a:pt x="14" y="25"/>
                      <a:pt x="11" y="22"/>
                    </a:cubicBezTo>
                    <a:cubicBezTo>
                      <a:pt x="13" y="22"/>
                      <a:pt x="16" y="22"/>
                      <a:pt x="17" y="17"/>
                    </a:cubicBezTo>
                    <a:cubicBezTo>
                      <a:pt x="17" y="13"/>
                      <a:pt x="16" y="9"/>
                      <a:pt x="13" y="9"/>
                    </a:cubicBezTo>
                    <a:cubicBezTo>
                      <a:pt x="9" y="9"/>
                      <a:pt x="7" y="14"/>
                      <a:pt x="9" y="16"/>
                    </a:cubicBezTo>
                    <a:cubicBezTo>
                      <a:pt x="11" y="19"/>
                      <a:pt x="15" y="16"/>
                      <a:pt x="13" y="12"/>
                    </a:cubicBezTo>
                    <a:cubicBezTo>
                      <a:pt x="18" y="16"/>
                      <a:pt x="13" y="22"/>
                      <a:pt x="9" y="18"/>
                    </a:cubicBezTo>
                    <a:cubicBezTo>
                      <a:pt x="5" y="16"/>
                      <a:pt x="2" y="5"/>
                      <a:pt x="3" y="0"/>
                    </a:cubicBezTo>
                    <a:cubicBezTo>
                      <a:pt x="2" y="1"/>
                      <a:pt x="2" y="2"/>
                      <a:pt x="1" y="3"/>
                    </a:cubicBezTo>
                    <a:cubicBezTo>
                      <a:pt x="0" y="5"/>
                      <a:pt x="5" y="18"/>
                      <a:pt x="8" y="20"/>
                    </a:cubicBezTo>
                    <a:cubicBezTo>
                      <a:pt x="11" y="22"/>
                      <a:pt x="12" y="24"/>
                      <a:pt x="11" y="31"/>
                    </a:cubicBezTo>
                    <a:cubicBezTo>
                      <a:pt x="11" y="34"/>
                      <a:pt x="9" y="39"/>
                      <a:pt x="7" y="38"/>
                    </a:cubicBezTo>
                    <a:cubicBezTo>
                      <a:pt x="8" y="37"/>
                      <a:pt x="6" y="35"/>
                      <a:pt x="5" y="36"/>
                    </a:cubicBezTo>
                    <a:cubicBezTo>
                      <a:pt x="4" y="36"/>
                      <a:pt x="4" y="40"/>
                      <a:pt x="6" y="40"/>
                    </a:cubicBezTo>
                    <a:cubicBezTo>
                      <a:pt x="8" y="40"/>
                      <a:pt x="10" y="38"/>
                      <a:pt x="12" y="36"/>
                    </a:cubicBezTo>
                    <a:cubicBezTo>
                      <a:pt x="7" y="40"/>
                      <a:pt x="6" y="62"/>
                      <a:pt x="14" y="58"/>
                    </a:cubicBezTo>
                    <a:cubicBezTo>
                      <a:pt x="18" y="56"/>
                      <a:pt x="17" y="49"/>
                      <a:pt x="13" y="48"/>
                    </a:cubicBezTo>
                    <a:cubicBezTo>
                      <a:pt x="11" y="48"/>
                      <a:pt x="10" y="54"/>
                      <a:pt x="12" y="54"/>
                    </a:cubicBezTo>
                    <a:close/>
                  </a:path>
                </a:pathLst>
              </a:custGeom>
              <a:solidFill>
                <a:srgbClr val="340E70"/>
              </a:solidFill>
              <a:ln>
                <a:noFill/>
              </a:ln>
            </p:spPr>
            <p:txBody>
              <a:bodyPr/>
              <a:lstStyle/>
              <a:p>
                <a:pPr>
                  <a:defRPr/>
                </a:pPr>
                <a:endParaRPr lang="en-US" sz="1050">
                  <a:latin typeface="+mj-lt"/>
                  <a:cs typeface="Arial" charset="0"/>
                </a:endParaRPr>
              </a:p>
            </p:txBody>
          </p:sp>
          <p:sp>
            <p:nvSpPr>
              <p:cNvPr id="96326" name="Freeform 270"/>
              <p:cNvSpPr>
                <a:spLocks/>
              </p:cNvSpPr>
              <p:nvPr/>
            </p:nvSpPr>
            <p:spPr bwMode="auto">
              <a:xfrm>
                <a:off x="5372" y="564"/>
                <a:ext cx="294" cy="327"/>
              </a:xfrm>
              <a:custGeom>
                <a:avLst/>
                <a:gdLst>
                  <a:gd name="T0" fmla="*/ 52283 w 18"/>
                  <a:gd name="T1" fmla="*/ 7927 h 62"/>
                  <a:gd name="T2" fmla="*/ 61087 w 18"/>
                  <a:gd name="T3" fmla="*/ 8070 h 62"/>
                  <a:gd name="T4" fmla="*/ 43479 w 18"/>
                  <a:gd name="T5" fmla="*/ 7036 h 62"/>
                  <a:gd name="T6" fmla="*/ 56562 w 18"/>
                  <a:gd name="T7" fmla="*/ 5148 h 62"/>
                  <a:gd name="T8" fmla="*/ 48020 w 18"/>
                  <a:gd name="T9" fmla="*/ 3228 h 62"/>
                  <a:gd name="T10" fmla="*/ 74170 w 18"/>
                  <a:gd name="T11" fmla="*/ 2505 h 62"/>
                  <a:gd name="T12" fmla="*/ 56562 w 18"/>
                  <a:gd name="T13" fmla="*/ 1308 h 62"/>
                  <a:gd name="T14" fmla="*/ 39216 w 18"/>
                  <a:gd name="T15" fmla="*/ 2336 h 62"/>
                  <a:gd name="T16" fmla="*/ 56562 w 18"/>
                  <a:gd name="T17" fmla="*/ 1751 h 62"/>
                  <a:gd name="T18" fmla="*/ 39216 w 18"/>
                  <a:gd name="T19" fmla="*/ 2642 h 62"/>
                  <a:gd name="T20" fmla="*/ 13067 w 18"/>
                  <a:gd name="T21" fmla="*/ 0 h 62"/>
                  <a:gd name="T22" fmla="*/ 4263 w 18"/>
                  <a:gd name="T23" fmla="*/ 443 h 62"/>
                  <a:gd name="T24" fmla="*/ 34953 w 18"/>
                  <a:gd name="T25" fmla="*/ 2922 h 62"/>
                  <a:gd name="T26" fmla="*/ 48020 w 18"/>
                  <a:gd name="T27" fmla="*/ 4562 h 62"/>
                  <a:gd name="T28" fmla="*/ 30413 w 18"/>
                  <a:gd name="T29" fmla="*/ 5564 h 62"/>
                  <a:gd name="T30" fmla="*/ 21870 w 18"/>
                  <a:gd name="T31" fmla="*/ 5285 h 62"/>
                  <a:gd name="T32" fmla="*/ 26150 w 18"/>
                  <a:gd name="T33" fmla="*/ 5870 h 62"/>
                  <a:gd name="T34" fmla="*/ 52283 w 18"/>
                  <a:gd name="T35" fmla="*/ 5285 h 62"/>
                  <a:gd name="T36" fmla="*/ 61087 w 18"/>
                  <a:gd name="T37" fmla="*/ 8513 h 62"/>
                  <a:gd name="T38" fmla="*/ 56562 w 18"/>
                  <a:gd name="T39" fmla="*/ 7036 h 62"/>
                  <a:gd name="T40" fmla="*/ 52283 w 18"/>
                  <a:gd name="T41" fmla="*/ 7927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12" y="54"/>
                    </a:moveTo>
                    <a:cubicBezTo>
                      <a:pt x="14" y="50"/>
                      <a:pt x="16" y="54"/>
                      <a:pt x="14" y="55"/>
                    </a:cubicBezTo>
                    <a:cubicBezTo>
                      <a:pt x="11" y="57"/>
                      <a:pt x="9" y="55"/>
                      <a:pt x="10" y="48"/>
                    </a:cubicBezTo>
                    <a:cubicBezTo>
                      <a:pt x="10" y="42"/>
                      <a:pt x="12" y="39"/>
                      <a:pt x="13" y="35"/>
                    </a:cubicBezTo>
                    <a:cubicBezTo>
                      <a:pt x="14" y="30"/>
                      <a:pt x="14" y="25"/>
                      <a:pt x="11" y="22"/>
                    </a:cubicBezTo>
                    <a:cubicBezTo>
                      <a:pt x="13" y="22"/>
                      <a:pt x="16" y="22"/>
                      <a:pt x="17" y="17"/>
                    </a:cubicBezTo>
                    <a:cubicBezTo>
                      <a:pt x="17" y="13"/>
                      <a:pt x="16" y="9"/>
                      <a:pt x="13" y="9"/>
                    </a:cubicBezTo>
                    <a:cubicBezTo>
                      <a:pt x="9" y="9"/>
                      <a:pt x="7" y="14"/>
                      <a:pt x="9" y="16"/>
                    </a:cubicBezTo>
                    <a:cubicBezTo>
                      <a:pt x="11" y="19"/>
                      <a:pt x="15" y="16"/>
                      <a:pt x="13" y="12"/>
                    </a:cubicBezTo>
                    <a:cubicBezTo>
                      <a:pt x="18" y="16"/>
                      <a:pt x="13" y="22"/>
                      <a:pt x="9" y="18"/>
                    </a:cubicBezTo>
                    <a:cubicBezTo>
                      <a:pt x="5" y="16"/>
                      <a:pt x="2" y="5"/>
                      <a:pt x="3" y="0"/>
                    </a:cubicBezTo>
                    <a:cubicBezTo>
                      <a:pt x="2" y="1"/>
                      <a:pt x="2" y="2"/>
                      <a:pt x="1" y="3"/>
                    </a:cubicBezTo>
                    <a:cubicBezTo>
                      <a:pt x="0" y="5"/>
                      <a:pt x="5" y="18"/>
                      <a:pt x="8" y="20"/>
                    </a:cubicBezTo>
                    <a:cubicBezTo>
                      <a:pt x="11" y="22"/>
                      <a:pt x="12" y="24"/>
                      <a:pt x="11" y="31"/>
                    </a:cubicBezTo>
                    <a:cubicBezTo>
                      <a:pt x="11" y="34"/>
                      <a:pt x="9" y="39"/>
                      <a:pt x="7" y="38"/>
                    </a:cubicBezTo>
                    <a:cubicBezTo>
                      <a:pt x="8" y="37"/>
                      <a:pt x="6" y="35"/>
                      <a:pt x="5" y="36"/>
                    </a:cubicBezTo>
                    <a:cubicBezTo>
                      <a:pt x="4" y="36"/>
                      <a:pt x="4" y="40"/>
                      <a:pt x="6" y="40"/>
                    </a:cubicBezTo>
                    <a:cubicBezTo>
                      <a:pt x="8" y="40"/>
                      <a:pt x="10" y="38"/>
                      <a:pt x="12" y="36"/>
                    </a:cubicBezTo>
                    <a:cubicBezTo>
                      <a:pt x="7" y="40"/>
                      <a:pt x="6" y="62"/>
                      <a:pt x="14" y="58"/>
                    </a:cubicBezTo>
                    <a:cubicBezTo>
                      <a:pt x="18" y="56"/>
                      <a:pt x="17" y="49"/>
                      <a:pt x="13" y="48"/>
                    </a:cubicBezTo>
                    <a:cubicBezTo>
                      <a:pt x="11" y="48"/>
                      <a:pt x="10" y="54"/>
                      <a:pt x="12" y="54"/>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27" name="Freeform 271"/>
              <p:cNvSpPr>
                <a:spLocks/>
              </p:cNvSpPr>
              <p:nvPr/>
            </p:nvSpPr>
            <p:spPr bwMode="auto">
              <a:xfrm>
                <a:off x="4589" y="432"/>
                <a:ext cx="819" cy="153"/>
              </a:xfrm>
              <a:custGeom>
                <a:avLst/>
                <a:gdLst>
                  <a:gd name="T0" fmla="*/ 216546 w 50"/>
                  <a:gd name="T1" fmla="*/ 3814 h 29"/>
                  <a:gd name="T2" fmla="*/ 160213 w 50"/>
                  <a:gd name="T3" fmla="*/ 2949 h 29"/>
                  <a:gd name="T4" fmla="*/ 186244 w 50"/>
                  <a:gd name="T5" fmla="*/ 2949 h 29"/>
                  <a:gd name="T6" fmla="*/ 129927 w 50"/>
                  <a:gd name="T7" fmla="*/ 723 h 29"/>
                  <a:gd name="T8" fmla="*/ 147189 w 50"/>
                  <a:gd name="T9" fmla="*/ 306 h 29"/>
                  <a:gd name="T10" fmla="*/ 121158 w 50"/>
                  <a:gd name="T11" fmla="*/ 723 h 29"/>
                  <a:gd name="T12" fmla="*/ 129927 w 50"/>
                  <a:gd name="T13" fmla="*/ 1752 h 29"/>
                  <a:gd name="T14" fmla="*/ 82364 w 50"/>
                  <a:gd name="T15" fmla="*/ 1614 h 29"/>
                  <a:gd name="T16" fmla="*/ 26031 w 50"/>
                  <a:gd name="T17" fmla="*/ 2643 h 29"/>
                  <a:gd name="T18" fmla="*/ 13024 w 50"/>
                  <a:gd name="T19" fmla="*/ 1477 h 29"/>
                  <a:gd name="T20" fmla="*/ 21793 w 50"/>
                  <a:gd name="T21" fmla="*/ 1920 h 29"/>
                  <a:gd name="T22" fmla="*/ 17278 w 50"/>
                  <a:gd name="T23" fmla="*/ 1029 h 29"/>
                  <a:gd name="T24" fmla="*/ 8769 w 50"/>
                  <a:gd name="T25" fmla="*/ 2200 h 29"/>
                  <a:gd name="T26" fmla="*/ 47563 w 50"/>
                  <a:gd name="T27" fmla="*/ 2786 h 29"/>
                  <a:gd name="T28" fmla="*/ 99642 w 50"/>
                  <a:gd name="T29" fmla="*/ 1752 h 29"/>
                  <a:gd name="T30" fmla="*/ 77849 w 50"/>
                  <a:gd name="T31" fmla="*/ 3229 h 29"/>
                  <a:gd name="T32" fmla="*/ 95388 w 50"/>
                  <a:gd name="T33" fmla="*/ 3229 h 29"/>
                  <a:gd name="T34" fmla="*/ 82364 w 50"/>
                  <a:gd name="T35" fmla="*/ 2949 h 29"/>
                  <a:gd name="T36" fmla="*/ 108395 w 50"/>
                  <a:gd name="T37" fmla="*/ 1752 h 29"/>
                  <a:gd name="T38" fmla="*/ 151704 w 50"/>
                  <a:gd name="T39" fmla="*/ 2643 h 29"/>
                  <a:gd name="T40" fmla="*/ 155958 w 50"/>
                  <a:gd name="T41" fmla="*/ 3366 h 29"/>
                  <a:gd name="T42" fmla="*/ 125673 w 50"/>
                  <a:gd name="T43" fmla="*/ 3366 h 29"/>
                  <a:gd name="T44" fmla="*/ 142935 w 50"/>
                  <a:gd name="T45" fmla="*/ 3366 h 29"/>
                  <a:gd name="T46" fmla="*/ 121158 w 50"/>
                  <a:gd name="T47" fmla="*/ 2786 h 29"/>
                  <a:gd name="T48" fmla="*/ 138697 w 50"/>
                  <a:gd name="T49" fmla="*/ 4258 h 29"/>
                  <a:gd name="T50" fmla="*/ 160213 w 50"/>
                  <a:gd name="T51" fmla="*/ 3229 h 29"/>
                  <a:gd name="T52" fmla="*/ 212291 w 50"/>
                  <a:gd name="T53" fmla="*/ 4120 h 29"/>
                  <a:gd name="T54" fmla="*/ 216546 w 50"/>
                  <a:gd name="T55" fmla="*/ 3814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50" y="26"/>
                    </a:moveTo>
                    <a:cubicBezTo>
                      <a:pt x="46" y="26"/>
                      <a:pt x="39" y="23"/>
                      <a:pt x="37" y="20"/>
                    </a:cubicBezTo>
                    <a:lnTo>
                      <a:pt x="43" y="20"/>
                    </a:lnTo>
                    <a:cubicBezTo>
                      <a:pt x="38" y="19"/>
                      <a:pt x="27" y="13"/>
                      <a:pt x="30" y="5"/>
                    </a:cubicBezTo>
                    <a:cubicBezTo>
                      <a:pt x="32" y="11"/>
                      <a:pt x="36" y="5"/>
                      <a:pt x="34" y="2"/>
                    </a:cubicBezTo>
                    <a:cubicBezTo>
                      <a:pt x="33" y="0"/>
                      <a:pt x="29" y="1"/>
                      <a:pt x="28" y="5"/>
                    </a:cubicBezTo>
                    <a:cubicBezTo>
                      <a:pt x="28" y="8"/>
                      <a:pt x="28" y="10"/>
                      <a:pt x="30" y="12"/>
                    </a:cubicBezTo>
                    <a:cubicBezTo>
                      <a:pt x="27" y="10"/>
                      <a:pt x="23" y="8"/>
                      <a:pt x="19" y="11"/>
                    </a:cubicBezTo>
                    <a:cubicBezTo>
                      <a:pt x="14" y="13"/>
                      <a:pt x="12" y="20"/>
                      <a:pt x="6" y="18"/>
                    </a:cubicBezTo>
                    <a:cubicBezTo>
                      <a:pt x="3" y="16"/>
                      <a:pt x="2" y="13"/>
                      <a:pt x="3" y="10"/>
                    </a:cubicBezTo>
                    <a:cubicBezTo>
                      <a:pt x="3" y="13"/>
                      <a:pt x="4" y="13"/>
                      <a:pt x="5" y="13"/>
                    </a:cubicBezTo>
                    <a:cubicBezTo>
                      <a:pt x="8" y="12"/>
                      <a:pt x="7" y="6"/>
                      <a:pt x="4" y="7"/>
                    </a:cubicBezTo>
                    <a:cubicBezTo>
                      <a:pt x="2" y="8"/>
                      <a:pt x="0" y="11"/>
                      <a:pt x="2" y="15"/>
                    </a:cubicBezTo>
                    <a:cubicBezTo>
                      <a:pt x="3" y="20"/>
                      <a:pt x="6" y="21"/>
                      <a:pt x="11" y="19"/>
                    </a:cubicBezTo>
                    <a:cubicBezTo>
                      <a:pt x="14" y="17"/>
                      <a:pt x="19" y="11"/>
                      <a:pt x="23" y="12"/>
                    </a:cubicBezTo>
                    <a:cubicBezTo>
                      <a:pt x="21" y="14"/>
                      <a:pt x="17" y="16"/>
                      <a:pt x="18" y="22"/>
                    </a:cubicBezTo>
                    <a:cubicBezTo>
                      <a:pt x="19" y="25"/>
                      <a:pt x="21" y="24"/>
                      <a:pt x="22" y="22"/>
                    </a:cubicBezTo>
                    <a:cubicBezTo>
                      <a:pt x="22" y="20"/>
                      <a:pt x="20" y="18"/>
                      <a:pt x="19" y="20"/>
                    </a:cubicBezTo>
                    <a:cubicBezTo>
                      <a:pt x="19" y="17"/>
                      <a:pt x="23" y="12"/>
                      <a:pt x="25" y="12"/>
                    </a:cubicBezTo>
                    <a:cubicBezTo>
                      <a:pt x="29" y="12"/>
                      <a:pt x="31" y="15"/>
                      <a:pt x="35" y="18"/>
                    </a:cubicBezTo>
                    <a:cubicBezTo>
                      <a:pt x="36" y="20"/>
                      <a:pt x="37" y="21"/>
                      <a:pt x="36" y="23"/>
                    </a:cubicBezTo>
                    <a:cubicBezTo>
                      <a:pt x="36" y="29"/>
                      <a:pt x="27" y="28"/>
                      <a:pt x="29" y="23"/>
                    </a:cubicBezTo>
                    <a:cubicBezTo>
                      <a:pt x="29" y="26"/>
                      <a:pt x="33" y="24"/>
                      <a:pt x="33" y="23"/>
                    </a:cubicBezTo>
                    <a:cubicBezTo>
                      <a:pt x="33" y="20"/>
                      <a:pt x="31" y="17"/>
                      <a:pt x="28" y="19"/>
                    </a:cubicBezTo>
                    <a:cubicBezTo>
                      <a:pt x="25" y="24"/>
                      <a:pt x="28" y="29"/>
                      <a:pt x="32" y="29"/>
                    </a:cubicBezTo>
                    <a:cubicBezTo>
                      <a:pt x="35" y="29"/>
                      <a:pt x="37" y="27"/>
                      <a:pt x="37" y="22"/>
                    </a:cubicBezTo>
                    <a:cubicBezTo>
                      <a:pt x="40" y="26"/>
                      <a:pt x="45" y="27"/>
                      <a:pt x="49" y="28"/>
                    </a:cubicBezTo>
                    <a:cubicBezTo>
                      <a:pt x="49" y="27"/>
                      <a:pt x="49" y="27"/>
                      <a:pt x="50" y="26"/>
                    </a:cubicBezTo>
                    <a:close/>
                  </a:path>
                </a:pathLst>
              </a:custGeom>
              <a:solidFill>
                <a:srgbClr val="340E70"/>
              </a:solidFill>
              <a:ln>
                <a:noFill/>
              </a:ln>
            </p:spPr>
            <p:txBody>
              <a:bodyPr/>
              <a:lstStyle/>
              <a:p>
                <a:pPr>
                  <a:defRPr/>
                </a:pPr>
                <a:endParaRPr lang="en-US" sz="1050">
                  <a:latin typeface="+mj-lt"/>
                  <a:cs typeface="Arial" charset="0"/>
                </a:endParaRPr>
              </a:p>
            </p:txBody>
          </p:sp>
          <p:sp>
            <p:nvSpPr>
              <p:cNvPr id="96328" name="Freeform 272"/>
              <p:cNvSpPr>
                <a:spLocks/>
              </p:cNvSpPr>
              <p:nvPr/>
            </p:nvSpPr>
            <p:spPr bwMode="auto">
              <a:xfrm>
                <a:off x="4589" y="432"/>
                <a:ext cx="819" cy="153"/>
              </a:xfrm>
              <a:custGeom>
                <a:avLst/>
                <a:gdLst>
                  <a:gd name="T0" fmla="*/ 216546 w 50"/>
                  <a:gd name="T1" fmla="*/ 3814 h 29"/>
                  <a:gd name="T2" fmla="*/ 160213 w 50"/>
                  <a:gd name="T3" fmla="*/ 2949 h 29"/>
                  <a:gd name="T4" fmla="*/ 186244 w 50"/>
                  <a:gd name="T5" fmla="*/ 2949 h 29"/>
                  <a:gd name="T6" fmla="*/ 129927 w 50"/>
                  <a:gd name="T7" fmla="*/ 723 h 29"/>
                  <a:gd name="T8" fmla="*/ 147189 w 50"/>
                  <a:gd name="T9" fmla="*/ 306 h 29"/>
                  <a:gd name="T10" fmla="*/ 121158 w 50"/>
                  <a:gd name="T11" fmla="*/ 723 h 29"/>
                  <a:gd name="T12" fmla="*/ 129927 w 50"/>
                  <a:gd name="T13" fmla="*/ 1752 h 29"/>
                  <a:gd name="T14" fmla="*/ 82364 w 50"/>
                  <a:gd name="T15" fmla="*/ 1614 h 29"/>
                  <a:gd name="T16" fmla="*/ 26031 w 50"/>
                  <a:gd name="T17" fmla="*/ 2643 h 29"/>
                  <a:gd name="T18" fmla="*/ 13024 w 50"/>
                  <a:gd name="T19" fmla="*/ 1477 h 29"/>
                  <a:gd name="T20" fmla="*/ 21793 w 50"/>
                  <a:gd name="T21" fmla="*/ 1920 h 29"/>
                  <a:gd name="T22" fmla="*/ 17278 w 50"/>
                  <a:gd name="T23" fmla="*/ 1029 h 29"/>
                  <a:gd name="T24" fmla="*/ 8769 w 50"/>
                  <a:gd name="T25" fmla="*/ 2200 h 29"/>
                  <a:gd name="T26" fmla="*/ 47563 w 50"/>
                  <a:gd name="T27" fmla="*/ 2786 h 29"/>
                  <a:gd name="T28" fmla="*/ 99642 w 50"/>
                  <a:gd name="T29" fmla="*/ 1752 h 29"/>
                  <a:gd name="T30" fmla="*/ 77849 w 50"/>
                  <a:gd name="T31" fmla="*/ 3229 h 29"/>
                  <a:gd name="T32" fmla="*/ 95388 w 50"/>
                  <a:gd name="T33" fmla="*/ 3229 h 29"/>
                  <a:gd name="T34" fmla="*/ 82364 w 50"/>
                  <a:gd name="T35" fmla="*/ 2949 h 29"/>
                  <a:gd name="T36" fmla="*/ 108395 w 50"/>
                  <a:gd name="T37" fmla="*/ 1752 h 29"/>
                  <a:gd name="T38" fmla="*/ 151704 w 50"/>
                  <a:gd name="T39" fmla="*/ 2643 h 29"/>
                  <a:gd name="T40" fmla="*/ 155958 w 50"/>
                  <a:gd name="T41" fmla="*/ 3366 h 29"/>
                  <a:gd name="T42" fmla="*/ 125673 w 50"/>
                  <a:gd name="T43" fmla="*/ 3366 h 29"/>
                  <a:gd name="T44" fmla="*/ 142935 w 50"/>
                  <a:gd name="T45" fmla="*/ 3366 h 29"/>
                  <a:gd name="T46" fmla="*/ 121158 w 50"/>
                  <a:gd name="T47" fmla="*/ 2786 h 29"/>
                  <a:gd name="T48" fmla="*/ 138697 w 50"/>
                  <a:gd name="T49" fmla="*/ 4258 h 29"/>
                  <a:gd name="T50" fmla="*/ 160213 w 50"/>
                  <a:gd name="T51" fmla="*/ 3229 h 29"/>
                  <a:gd name="T52" fmla="*/ 212291 w 50"/>
                  <a:gd name="T53" fmla="*/ 4120 h 29"/>
                  <a:gd name="T54" fmla="*/ 216546 w 50"/>
                  <a:gd name="T55" fmla="*/ 3814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50" y="26"/>
                    </a:moveTo>
                    <a:cubicBezTo>
                      <a:pt x="46" y="26"/>
                      <a:pt x="39" y="23"/>
                      <a:pt x="37" y="20"/>
                    </a:cubicBezTo>
                    <a:lnTo>
                      <a:pt x="43" y="20"/>
                    </a:lnTo>
                    <a:cubicBezTo>
                      <a:pt x="38" y="19"/>
                      <a:pt x="27" y="13"/>
                      <a:pt x="30" y="5"/>
                    </a:cubicBezTo>
                    <a:cubicBezTo>
                      <a:pt x="32" y="11"/>
                      <a:pt x="36" y="5"/>
                      <a:pt x="34" y="2"/>
                    </a:cubicBezTo>
                    <a:cubicBezTo>
                      <a:pt x="33" y="0"/>
                      <a:pt x="29" y="1"/>
                      <a:pt x="28" y="5"/>
                    </a:cubicBezTo>
                    <a:cubicBezTo>
                      <a:pt x="28" y="8"/>
                      <a:pt x="28" y="10"/>
                      <a:pt x="30" y="12"/>
                    </a:cubicBezTo>
                    <a:cubicBezTo>
                      <a:pt x="27" y="10"/>
                      <a:pt x="23" y="8"/>
                      <a:pt x="19" y="11"/>
                    </a:cubicBezTo>
                    <a:cubicBezTo>
                      <a:pt x="14" y="13"/>
                      <a:pt x="12" y="20"/>
                      <a:pt x="6" y="18"/>
                    </a:cubicBezTo>
                    <a:cubicBezTo>
                      <a:pt x="3" y="16"/>
                      <a:pt x="2" y="13"/>
                      <a:pt x="3" y="10"/>
                    </a:cubicBezTo>
                    <a:cubicBezTo>
                      <a:pt x="3" y="13"/>
                      <a:pt x="4" y="13"/>
                      <a:pt x="5" y="13"/>
                    </a:cubicBezTo>
                    <a:cubicBezTo>
                      <a:pt x="8" y="12"/>
                      <a:pt x="7" y="6"/>
                      <a:pt x="4" y="7"/>
                    </a:cubicBezTo>
                    <a:cubicBezTo>
                      <a:pt x="2" y="8"/>
                      <a:pt x="0" y="11"/>
                      <a:pt x="2" y="15"/>
                    </a:cubicBezTo>
                    <a:cubicBezTo>
                      <a:pt x="3" y="20"/>
                      <a:pt x="6" y="21"/>
                      <a:pt x="11" y="19"/>
                    </a:cubicBezTo>
                    <a:cubicBezTo>
                      <a:pt x="14" y="17"/>
                      <a:pt x="19" y="11"/>
                      <a:pt x="23" y="12"/>
                    </a:cubicBezTo>
                    <a:cubicBezTo>
                      <a:pt x="21" y="14"/>
                      <a:pt x="17" y="16"/>
                      <a:pt x="18" y="22"/>
                    </a:cubicBezTo>
                    <a:cubicBezTo>
                      <a:pt x="19" y="25"/>
                      <a:pt x="21" y="24"/>
                      <a:pt x="22" y="22"/>
                    </a:cubicBezTo>
                    <a:cubicBezTo>
                      <a:pt x="22" y="20"/>
                      <a:pt x="20" y="18"/>
                      <a:pt x="19" y="20"/>
                    </a:cubicBezTo>
                    <a:cubicBezTo>
                      <a:pt x="19" y="17"/>
                      <a:pt x="23" y="12"/>
                      <a:pt x="25" y="12"/>
                    </a:cubicBezTo>
                    <a:cubicBezTo>
                      <a:pt x="29" y="12"/>
                      <a:pt x="31" y="15"/>
                      <a:pt x="35" y="18"/>
                    </a:cubicBezTo>
                    <a:cubicBezTo>
                      <a:pt x="36" y="20"/>
                      <a:pt x="37" y="21"/>
                      <a:pt x="36" y="23"/>
                    </a:cubicBezTo>
                    <a:cubicBezTo>
                      <a:pt x="36" y="29"/>
                      <a:pt x="27" y="28"/>
                      <a:pt x="29" y="23"/>
                    </a:cubicBezTo>
                    <a:cubicBezTo>
                      <a:pt x="29" y="26"/>
                      <a:pt x="33" y="24"/>
                      <a:pt x="33" y="23"/>
                    </a:cubicBezTo>
                    <a:cubicBezTo>
                      <a:pt x="33" y="20"/>
                      <a:pt x="31" y="17"/>
                      <a:pt x="28" y="19"/>
                    </a:cubicBezTo>
                    <a:cubicBezTo>
                      <a:pt x="25" y="24"/>
                      <a:pt x="28" y="29"/>
                      <a:pt x="32" y="29"/>
                    </a:cubicBezTo>
                    <a:cubicBezTo>
                      <a:pt x="35" y="29"/>
                      <a:pt x="37" y="27"/>
                      <a:pt x="37" y="22"/>
                    </a:cubicBezTo>
                    <a:cubicBezTo>
                      <a:pt x="40" y="26"/>
                      <a:pt x="45" y="27"/>
                      <a:pt x="49" y="28"/>
                    </a:cubicBezTo>
                    <a:cubicBezTo>
                      <a:pt x="49" y="27"/>
                      <a:pt x="49" y="27"/>
                      <a:pt x="50" y="26"/>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29" name="Freeform 273"/>
              <p:cNvSpPr>
                <a:spLocks/>
              </p:cNvSpPr>
              <p:nvPr/>
            </p:nvSpPr>
            <p:spPr bwMode="auto">
              <a:xfrm>
                <a:off x="5453" y="564"/>
                <a:ext cx="147" cy="42"/>
              </a:xfrm>
              <a:custGeom>
                <a:avLst/>
                <a:gdLst>
                  <a:gd name="T0" fmla="*/ 0 w 9"/>
                  <a:gd name="T1" fmla="*/ 441 h 8"/>
                  <a:gd name="T2" fmla="*/ 34953 w 9"/>
                  <a:gd name="T3" fmla="*/ 1019 h 8"/>
                  <a:gd name="T4" fmla="*/ 34953 w 9"/>
                  <a:gd name="T5" fmla="*/ 441 h 8"/>
                  <a:gd name="T6" fmla="*/ 0 w 9"/>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0" y="3"/>
                    </a:moveTo>
                    <a:cubicBezTo>
                      <a:pt x="1" y="6"/>
                      <a:pt x="6" y="8"/>
                      <a:pt x="8" y="7"/>
                    </a:cubicBezTo>
                    <a:cubicBezTo>
                      <a:pt x="9" y="6"/>
                      <a:pt x="9" y="4"/>
                      <a:pt x="8" y="3"/>
                    </a:cubicBezTo>
                    <a:cubicBezTo>
                      <a:pt x="5" y="0"/>
                      <a:pt x="1" y="2"/>
                      <a:pt x="0" y="3"/>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30" name="Freeform 274"/>
              <p:cNvSpPr>
                <a:spLocks/>
              </p:cNvSpPr>
              <p:nvPr/>
            </p:nvSpPr>
            <p:spPr bwMode="auto">
              <a:xfrm>
                <a:off x="5453" y="564"/>
                <a:ext cx="147" cy="42"/>
              </a:xfrm>
              <a:custGeom>
                <a:avLst/>
                <a:gdLst>
                  <a:gd name="T0" fmla="*/ 0 w 9"/>
                  <a:gd name="T1" fmla="*/ 441 h 8"/>
                  <a:gd name="T2" fmla="*/ 34953 w 9"/>
                  <a:gd name="T3" fmla="*/ 1019 h 8"/>
                  <a:gd name="T4" fmla="*/ 34953 w 9"/>
                  <a:gd name="T5" fmla="*/ 441 h 8"/>
                  <a:gd name="T6" fmla="*/ 0 w 9"/>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0" y="3"/>
                    </a:moveTo>
                    <a:cubicBezTo>
                      <a:pt x="1" y="6"/>
                      <a:pt x="6" y="8"/>
                      <a:pt x="8" y="7"/>
                    </a:cubicBezTo>
                    <a:cubicBezTo>
                      <a:pt x="9" y="6"/>
                      <a:pt x="9" y="4"/>
                      <a:pt x="8" y="3"/>
                    </a:cubicBezTo>
                    <a:cubicBezTo>
                      <a:pt x="5" y="0"/>
                      <a:pt x="1" y="2"/>
                      <a:pt x="0"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31" name="Freeform 275"/>
              <p:cNvSpPr>
                <a:spLocks/>
              </p:cNvSpPr>
              <p:nvPr/>
            </p:nvSpPr>
            <p:spPr bwMode="auto">
              <a:xfrm>
                <a:off x="5307" y="490"/>
                <a:ext cx="97" cy="63"/>
              </a:xfrm>
              <a:custGeom>
                <a:avLst/>
                <a:gdLst>
                  <a:gd name="T0" fmla="*/ 16991 w 6"/>
                  <a:gd name="T1" fmla="*/ 1738 h 12"/>
                  <a:gd name="T2" fmla="*/ 0 w 6"/>
                  <a:gd name="T3" fmla="*/ 441 h 12"/>
                  <a:gd name="T4" fmla="*/ 12804 w 6"/>
                  <a:gd name="T5" fmla="*/ 137 h 12"/>
                  <a:gd name="T6" fmla="*/ 16991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4" y="12"/>
                    </a:moveTo>
                    <a:cubicBezTo>
                      <a:pt x="2" y="12"/>
                      <a:pt x="0" y="6"/>
                      <a:pt x="0" y="3"/>
                    </a:cubicBezTo>
                    <a:cubicBezTo>
                      <a:pt x="1" y="0"/>
                      <a:pt x="2" y="0"/>
                      <a:pt x="3" y="1"/>
                    </a:cubicBezTo>
                    <a:cubicBezTo>
                      <a:pt x="6" y="5"/>
                      <a:pt x="5" y="10"/>
                      <a:pt x="4" y="12"/>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32" name="Freeform 276"/>
              <p:cNvSpPr>
                <a:spLocks/>
              </p:cNvSpPr>
              <p:nvPr/>
            </p:nvSpPr>
            <p:spPr bwMode="auto">
              <a:xfrm>
                <a:off x="5307" y="490"/>
                <a:ext cx="97" cy="63"/>
              </a:xfrm>
              <a:custGeom>
                <a:avLst/>
                <a:gdLst>
                  <a:gd name="T0" fmla="*/ 16991 w 6"/>
                  <a:gd name="T1" fmla="*/ 1738 h 12"/>
                  <a:gd name="T2" fmla="*/ 0 w 6"/>
                  <a:gd name="T3" fmla="*/ 441 h 12"/>
                  <a:gd name="T4" fmla="*/ 12804 w 6"/>
                  <a:gd name="T5" fmla="*/ 137 h 12"/>
                  <a:gd name="T6" fmla="*/ 16991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4" y="12"/>
                    </a:moveTo>
                    <a:cubicBezTo>
                      <a:pt x="2" y="12"/>
                      <a:pt x="0" y="6"/>
                      <a:pt x="0" y="3"/>
                    </a:cubicBezTo>
                    <a:cubicBezTo>
                      <a:pt x="1" y="0"/>
                      <a:pt x="2" y="0"/>
                      <a:pt x="3" y="1"/>
                    </a:cubicBezTo>
                    <a:cubicBezTo>
                      <a:pt x="6" y="5"/>
                      <a:pt x="5" y="10"/>
                      <a:pt x="4" y="12"/>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33" name="Freeform 277"/>
              <p:cNvSpPr>
                <a:spLocks/>
              </p:cNvSpPr>
              <p:nvPr/>
            </p:nvSpPr>
            <p:spPr bwMode="auto">
              <a:xfrm>
                <a:off x="5421" y="490"/>
                <a:ext cx="49" cy="48"/>
              </a:xfrm>
              <a:custGeom>
                <a:avLst/>
                <a:gdLst>
                  <a:gd name="T0" fmla="*/ 4263 w 3"/>
                  <a:gd name="T1" fmla="*/ 1365 h 9"/>
                  <a:gd name="T2" fmla="*/ 4263 w 3"/>
                  <a:gd name="T3" fmla="*/ 144 h 9"/>
                  <a:gd name="T4" fmla="*/ 13067 w 3"/>
                  <a:gd name="T5" fmla="*/ 144 h 9"/>
                  <a:gd name="T6" fmla="*/ 4263 w 3"/>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1" y="9"/>
                    </a:moveTo>
                    <a:cubicBezTo>
                      <a:pt x="0" y="8"/>
                      <a:pt x="0" y="3"/>
                      <a:pt x="1" y="1"/>
                    </a:cubicBezTo>
                    <a:cubicBezTo>
                      <a:pt x="2" y="0"/>
                      <a:pt x="2" y="0"/>
                      <a:pt x="3" y="1"/>
                    </a:cubicBezTo>
                    <a:cubicBezTo>
                      <a:pt x="3" y="5"/>
                      <a:pt x="2" y="8"/>
                      <a:pt x="1" y="9"/>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34" name="Freeform 278"/>
              <p:cNvSpPr>
                <a:spLocks/>
              </p:cNvSpPr>
              <p:nvPr/>
            </p:nvSpPr>
            <p:spPr bwMode="auto">
              <a:xfrm>
                <a:off x="5421" y="490"/>
                <a:ext cx="49" cy="48"/>
              </a:xfrm>
              <a:custGeom>
                <a:avLst/>
                <a:gdLst>
                  <a:gd name="T0" fmla="*/ 4263 w 3"/>
                  <a:gd name="T1" fmla="*/ 1365 h 9"/>
                  <a:gd name="T2" fmla="*/ 4263 w 3"/>
                  <a:gd name="T3" fmla="*/ 144 h 9"/>
                  <a:gd name="T4" fmla="*/ 13067 w 3"/>
                  <a:gd name="T5" fmla="*/ 144 h 9"/>
                  <a:gd name="T6" fmla="*/ 4263 w 3"/>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1" y="9"/>
                    </a:moveTo>
                    <a:cubicBezTo>
                      <a:pt x="0" y="8"/>
                      <a:pt x="0" y="3"/>
                      <a:pt x="1" y="1"/>
                    </a:cubicBezTo>
                    <a:cubicBezTo>
                      <a:pt x="2" y="0"/>
                      <a:pt x="2" y="0"/>
                      <a:pt x="3" y="1"/>
                    </a:cubicBezTo>
                    <a:cubicBezTo>
                      <a:pt x="3" y="5"/>
                      <a:pt x="2" y="8"/>
                      <a:pt x="1" y="9"/>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35" name="Freeform 279"/>
              <p:cNvSpPr>
                <a:spLocks/>
              </p:cNvSpPr>
              <p:nvPr/>
            </p:nvSpPr>
            <p:spPr bwMode="auto">
              <a:xfrm>
                <a:off x="5486" y="538"/>
                <a:ext cx="114" cy="31"/>
              </a:xfrm>
              <a:custGeom>
                <a:avLst/>
                <a:gdLst>
                  <a:gd name="T0" fmla="*/ 0 w 7"/>
                  <a:gd name="T1" fmla="*/ 429 h 6"/>
                  <a:gd name="T2" fmla="*/ 25992 w 7"/>
                  <a:gd name="T3" fmla="*/ 134 h 6"/>
                  <a:gd name="T4" fmla="*/ 25992 w 7"/>
                  <a:gd name="T5" fmla="*/ 429 h 6"/>
                  <a:gd name="T6" fmla="*/ 0 w 7"/>
                  <a:gd name="T7" fmla="*/ 429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0" y="3"/>
                    </a:moveTo>
                    <a:cubicBezTo>
                      <a:pt x="1" y="1"/>
                      <a:pt x="4" y="0"/>
                      <a:pt x="6" y="1"/>
                    </a:cubicBezTo>
                    <a:cubicBezTo>
                      <a:pt x="7" y="2"/>
                      <a:pt x="7" y="3"/>
                      <a:pt x="6" y="3"/>
                    </a:cubicBezTo>
                    <a:cubicBezTo>
                      <a:pt x="4" y="6"/>
                      <a:pt x="1" y="5"/>
                      <a:pt x="0" y="3"/>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36" name="Freeform 280"/>
              <p:cNvSpPr>
                <a:spLocks/>
              </p:cNvSpPr>
              <p:nvPr/>
            </p:nvSpPr>
            <p:spPr bwMode="auto">
              <a:xfrm>
                <a:off x="5486" y="538"/>
                <a:ext cx="114" cy="31"/>
              </a:xfrm>
              <a:custGeom>
                <a:avLst/>
                <a:gdLst>
                  <a:gd name="T0" fmla="*/ 0 w 7"/>
                  <a:gd name="T1" fmla="*/ 429 h 6"/>
                  <a:gd name="T2" fmla="*/ 25992 w 7"/>
                  <a:gd name="T3" fmla="*/ 134 h 6"/>
                  <a:gd name="T4" fmla="*/ 25992 w 7"/>
                  <a:gd name="T5" fmla="*/ 429 h 6"/>
                  <a:gd name="T6" fmla="*/ 0 w 7"/>
                  <a:gd name="T7" fmla="*/ 429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0" y="3"/>
                    </a:moveTo>
                    <a:cubicBezTo>
                      <a:pt x="1" y="1"/>
                      <a:pt x="4" y="0"/>
                      <a:pt x="6" y="1"/>
                    </a:cubicBezTo>
                    <a:cubicBezTo>
                      <a:pt x="7" y="2"/>
                      <a:pt x="7" y="3"/>
                      <a:pt x="6" y="3"/>
                    </a:cubicBezTo>
                    <a:cubicBezTo>
                      <a:pt x="4" y="6"/>
                      <a:pt x="1" y="5"/>
                      <a:pt x="0"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37" name="Freeform 281"/>
              <p:cNvSpPr>
                <a:spLocks/>
              </p:cNvSpPr>
              <p:nvPr/>
            </p:nvSpPr>
            <p:spPr bwMode="auto">
              <a:xfrm>
                <a:off x="5421" y="495"/>
                <a:ext cx="147" cy="74"/>
              </a:xfrm>
              <a:custGeom>
                <a:avLst/>
                <a:gdLst>
                  <a:gd name="T0" fmla="*/ 0 w 9"/>
                  <a:gd name="T1" fmla="*/ 2067 h 14"/>
                  <a:gd name="T2" fmla="*/ 39216 w 9"/>
                  <a:gd name="T3" fmla="*/ 449 h 14"/>
                  <a:gd name="T4" fmla="*/ 30413 w 9"/>
                  <a:gd name="T5" fmla="*/ 0 h 14"/>
                  <a:gd name="T6" fmla="*/ 0 w 9"/>
                  <a:gd name="T7" fmla="*/ 206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0" y="14"/>
                    </a:moveTo>
                    <a:cubicBezTo>
                      <a:pt x="3" y="14"/>
                      <a:pt x="8" y="7"/>
                      <a:pt x="9" y="3"/>
                    </a:cubicBezTo>
                    <a:cubicBezTo>
                      <a:pt x="9" y="0"/>
                      <a:pt x="8" y="0"/>
                      <a:pt x="7" y="0"/>
                    </a:cubicBezTo>
                    <a:cubicBezTo>
                      <a:pt x="2" y="3"/>
                      <a:pt x="0" y="11"/>
                      <a:pt x="0" y="14"/>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38" name="Freeform 282"/>
              <p:cNvSpPr>
                <a:spLocks/>
              </p:cNvSpPr>
              <p:nvPr/>
            </p:nvSpPr>
            <p:spPr bwMode="auto">
              <a:xfrm>
                <a:off x="5421" y="495"/>
                <a:ext cx="147" cy="74"/>
              </a:xfrm>
              <a:custGeom>
                <a:avLst/>
                <a:gdLst>
                  <a:gd name="T0" fmla="*/ 0 w 9"/>
                  <a:gd name="T1" fmla="*/ 2067 h 14"/>
                  <a:gd name="T2" fmla="*/ 39216 w 9"/>
                  <a:gd name="T3" fmla="*/ 449 h 14"/>
                  <a:gd name="T4" fmla="*/ 30413 w 9"/>
                  <a:gd name="T5" fmla="*/ 0 h 14"/>
                  <a:gd name="T6" fmla="*/ 0 w 9"/>
                  <a:gd name="T7" fmla="*/ 206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0" y="14"/>
                    </a:moveTo>
                    <a:cubicBezTo>
                      <a:pt x="3" y="14"/>
                      <a:pt x="8" y="7"/>
                      <a:pt x="9" y="3"/>
                    </a:cubicBezTo>
                    <a:cubicBezTo>
                      <a:pt x="9" y="0"/>
                      <a:pt x="8" y="0"/>
                      <a:pt x="7" y="0"/>
                    </a:cubicBezTo>
                    <a:cubicBezTo>
                      <a:pt x="2" y="3"/>
                      <a:pt x="0" y="11"/>
                      <a:pt x="0" y="14"/>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39" name="Freeform 283"/>
              <p:cNvSpPr>
                <a:spLocks/>
              </p:cNvSpPr>
              <p:nvPr/>
            </p:nvSpPr>
            <p:spPr bwMode="auto">
              <a:xfrm>
                <a:off x="5339" y="559"/>
                <a:ext cx="114" cy="38"/>
              </a:xfrm>
              <a:custGeom>
                <a:avLst/>
                <a:gdLst>
                  <a:gd name="T0" fmla="*/ 30243 w 7"/>
                  <a:gd name="T1" fmla="*/ 578 h 8"/>
                  <a:gd name="T2" fmla="*/ 8745 w 7"/>
                  <a:gd name="T3" fmla="*/ 0 h 8"/>
                  <a:gd name="T4" fmla="*/ 30243 w 7"/>
                  <a:gd name="T5" fmla="*/ 578 h 8"/>
                  <a:gd name="T6" fmla="*/ 0 60000 65536"/>
                  <a:gd name="T7" fmla="*/ 0 60000 65536"/>
                  <a:gd name="T8" fmla="*/ 0 60000 65536"/>
                </a:gdLst>
                <a:ahLst/>
                <a:cxnLst>
                  <a:cxn ang="T6">
                    <a:pos x="T0" y="T1"/>
                  </a:cxn>
                  <a:cxn ang="T7">
                    <a:pos x="T2" y="T3"/>
                  </a:cxn>
                  <a:cxn ang="T8">
                    <a:pos x="T4" y="T5"/>
                  </a:cxn>
                </a:cxnLst>
                <a:rect l="0" t="0" r="r" b="b"/>
                <a:pathLst>
                  <a:path w="7" h="8">
                    <a:moveTo>
                      <a:pt x="7" y="4"/>
                    </a:moveTo>
                    <a:cubicBezTo>
                      <a:pt x="5" y="8"/>
                      <a:pt x="0" y="5"/>
                      <a:pt x="2" y="0"/>
                    </a:cubicBezTo>
                    <a:cubicBezTo>
                      <a:pt x="4" y="1"/>
                      <a:pt x="5" y="3"/>
                      <a:pt x="7" y="4"/>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40" name="Freeform 284"/>
              <p:cNvSpPr>
                <a:spLocks noEditPoints="1"/>
              </p:cNvSpPr>
              <p:nvPr/>
            </p:nvSpPr>
            <p:spPr bwMode="auto">
              <a:xfrm>
                <a:off x="5356" y="553"/>
                <a:ext cx="114" cy="43"/>
              </a:xfrm>
              <a:custGeom>
                <a:avLst/>
                <a:gdLst>
                  <a:gd name="T0" fmla="*/ 25992 w 7"/>
                  <a:gd name="T1" fmla="*/ 925 h 8"/>
                  <a:gd name="T2" fmla="*/ 17247 w 7"/>
                  <a:gd name="T3" fmla="*/ 1242 h 8"/>
                  <a:gd name="T4" fmla="*/ 12996 w 7"/>
                  <a:gd name="T5" fmla="*/ 925 h 8"/>
                  <a:gd name="T6" fmla="*/ 21481 w 7"/>
                  <a:gd name="T7" fmla="*/ 779 h 8"/>
                  <a:gd name="T8" fmla="*/ 25992 w 7"/>
                  <a:gd name="T9" fmla="*/ 925 h 8"/>
                  <a:gd name="T10" fmla="*/ 17247 w 7"/>
                  <a:gd name="T11" fmla="*/ 1242 h 8"/>
                  <a:gd name="T12" fmla="*/ 8745 w 7"/>
                  <a:gd name="T13" fmla="*/ 1242 h 8"/>
                  <a:gd name="T14" fmla="*/ 12996 w 7"/>
                  <a:gd name="T15" fmla="*/ 925 h 8"/>
                  <a:gd name="T16" fmla="*/ 12996 w 7"/>
                  <a:gd name="T17" fmla="*/ 925 h 8"/>
                  <a:gd name="T18" fmla="*/ 17247 w 7"/>
                  <a:gd name="T19" fmla="*/ 1242 h 8"/>
                  <a:gd name="T20" fmla="*/ 8745 w 7"/>
                  <a:gd name="T21" fmla="*/ 1242 h 8"/>
                  <a:gd name="T22" fmla="*/ 4251 w 7"/>
                  <a:gd name="T23" fmla="*/ 925 h 8"/>
                  <a:gd name="T24" fmla="*/ 8745 w 7"/>
                  <a:gd name="T25" fmla="*/ 925 h 8"/>
                  <a:gd name="T26" fmla="*/ 12996 w 7"/>
                  <a:gd name="T27" fmla="*/ 925 h 8"/>
                  <a:gd name="T28" fmla="*/ 8745 w 7"/>
                  <a:gd name="T29" fmla="*/ 1242 h 8"/>
                  <a:gd name="T30" fmla="*/ 8745 w 7"/>
                  <a:gd name="T31" fmla="*/ 925 h 8"/>
                  <a:gd name="T32" fmla="*/ 8745 w 7"/>
                  <a:gd name="T33" fmla="*/ 925 h 8"/>
                  <a:gd name="T34" fmla="*/ 4251 w 7"/>
                  <a:gd name="T35" fmla="*/ 925 h 8"/>
                  <a:gd name="T36" fmla="*/ 8745 w 7"/>
                  <a:gd name="T37" fmla="*/ 925 h 8"/>
                  <a:gd name="T38" fmla="*/ 4251 w 7"/>
                  <a:gd name="T39" fmla="*/ 925 h 8"/>
                  <a:gd name="T40" fmla="*/ 4251 w 7"/>
                  <a:gd name="T41" fmla="*/ 145 h 8"/>
                  <a:gd name="T42" fmla="*/ 8745 w 7"/>
                  <a:gd name="T43" fmla="*/ 145 h 8"/>
                  <a:gd name="T44" fmla="*/ 8745 w 7"/>
                  <a:gd name="T45" fmla="*/ 925 h 8"/>
                  <a:gd name="T46" fmla="*/ 4251 w 7"/>
                  <a:gd name="T47" fmla="*/ 925 h 8"/>
                  <a:gd name="T48" fmla="*/ 4251 w 7"/>
                  <a:gd name="T49" fmla="*/ 145 h 8"/>
                  <a:gd name="T50" fmla="*/ 4251 w 7"/>
                  <a:gd name="T51" fmla="*/ 0 h 8"/>
                  <a:gd name="T52" fmla="*/ 8745 w 7"/>
                  <a:gd name="T53" fmla="*/ 0 h 8"/>
                  <a:gd name="T54" fmla="*/ 4251 w 7"/>
                  <a:gd name="T55" fmla="*/ 145 h 8"/>
                  <a:gd name="T56" fmla="*/ 8745 w 7"/>
                  <a:gd name="T57" fmla="*/ 0 h 8"/>
                  <a:gd name="T58" fmla="*/ 17247 w 7"/>
                  <a:gd name="T59" fmla="*/ 317 h 8"/>
                  <a:gd name="T60" fmla="*/ 12996 w 7"/>
                  <a:gd name="T61" fmla="*/ 634 h 8"/>
                  <a:gd name="T62" fmla="*/ 4251 w 7"/>
                  <a:gd name="T63" fmla="*/ 145 h 8"/>
                  <a:gd name="T64" fmla="*/ 8745 w 7"/>
                  <a:gd name="T65" fmla="*/ 0 h 8"/>
                  <a:gd name="T66" fmla="*/ 17247 w 7"/>
                  <a:gd name="T67" fmla="*/ 317 h 8"/>
                  <a:gd name="T68" fmla="*/ 25992 w 7"/>
                  <a:gd name="T69" fmla="*/ 779 h 8"/>
                  <a:gd name="T70" fmla="*/ 25992 w 7"/>
                  <a:gd name="T71" fmla="*/ 925 h 8"/>
                  <a:gd name="T72" fmla="*/ 12996 w 7"/>
                  <a:gd name="T73" fmla="*/ 634 h 8"/>
                  <a:gd name="T74" fmla="*/ 17247 w 7"/>
                  <a:gd name="T75" fmla="*/ 317 h 8"/>
                  <a:gd name="T76" fmla="*/ 25992 w 7"/>
                  <a:gd name="T77" fmla="*/ 779 h 8"/>
                  <a:gd name="T78" fmla="*/ 30243 w 7"/>
                  <a:gd name="T79" fmla="*/ 779 h 8"/>
                  <a:gd name="T80" fmla="*/ 25992 w 7"/>
                  <a:gd name="T81" fmla="*/ 925 h 8"/>
                  <a:gd name="T82" fmla="*/ 25992 w 7"/>
                  <a:gd name="T83" fmla="*/ 779 h 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 h="8">
                    <a:moveTo>
                      <a:pt x="6" y="6"/>
                    </a:moveTo>
                    <a:cubicBezTo>
                      <a:pt x="6" y="7"/>
                      <a:pt x="5" y="8"/>
                      <a:pt x="4" y="8"/>
                    </a:cubicBezTo>
                    <a:lnTo>
                      <a:pt x="3" y="6"/>
                    </a:lnTo>
                    <a:cubicBezTo>
                      <a:pt x="4" y="6"/>
                      <a:pt x="5" y="6"/>
                      <a:pt x="5" y="5"/>
                    </a:cubicBezTo>
                    <a:lnTo>
                      <a:pt x="6" y="6"/>
                    </a:lnTo>
                    <a:close/>
                    <a:moveTo>
                      <a:pt x="4" y="8"/>
                    </a:moveTo>
                    <a:cubicBezTo>
                      <a:pt x="3" y="8"/>
                      <a:pt x="3" y="8"/>
                      <a:pt x="2" y="8"/>
                    </a:cubicBezTo>
                    <a:lnTo>
                      <a:pt x="3" y="6"/>
                    </a:lnTo>
                    <a:cubicBezTo>
                      <a:pt x="3" y="6"/>
                      <a:pt x="3" y="7"/>
                      <a:pt x="3" y="6"/>
                    </a:cubicBezTo>
                    <a:lnTo>
                      <a:pt x="4" y="8"/>
                    </a:lnTo>
                    <a:close/>
                    <a:moveTo>
                      <a:pt x="2" y="8"/>
                    </a:moveTo>
                    <a:cubicBezTo>
                      <a:pt x="2" y="7"/>
                      <a:pt x="1" y="7"/>
                      <a:pt x="1" y="6"/>
                    </a:cubicBezTo>
                    <a:lnTo>
                      <a:pt x="2" y="6"/>
                    </a:lnTo>
                    <a:cubicBezTo>
                      <a:pt x="2" y="6"/>
                      <a:pt x="2" y="6"/>
                      <a:pt x="3" y="6"/>
                    </a:cubicBezTo>
                    <a:lnTo>
                      <a:pt x="2" y="8"/>
                    </a:lnTo>
                    <a:close/>
                    <a:moveTo>
                      <a:pt x="2" y="6"/>
                    </a:moveTo>
                    <a:lnTo>
                      <a:pt x="2" y="6"/>
                    </a:lnTo>
                    <a:lnTo>
                      <a:pt x="1" y="6"/>
                    </a:lnTo>
                    <a:lnTo>
                      <a:pt x="2" y="6"/>
                    </a:lnTo>
                    <a:close/>
                    <a:moveTo>
                      <a:pt x="1" y="6"/>
                    </a:moveTo>
                    <a:cubicBezTo>
                      <a:pt x="0" y="5"/>
                      <a:pt x="0" y="3"/>
                      <a:pt x="1" y="1"/>
                    </a:cubicBezTo>
                    <a:lnTo>
                      <a:pt x="2" y="1"/>
                    </a:lnTo>
                    <a:cubicBezTo>
                      <a:pt x="1" y="3"/>
                      <a:pt x="1" y="5"/>
                      <a:pt x="2" y="6"/>
                    </a:cubicBezTo>
                    <a:lnTo>
                      <a:pt x="1" y="6"/>
                    </a:lnTo>
                    <a:close/>
                    <a:moveTo>
                      <a:pt x="1" y="1"/>
                    </a:moveTo>
                    <a:lnTo>
                      <a:pt x="1" y="0"/>
                    </a:lnTo>
                    <a:lnTo>
                      <a:pt x="2" y="0"/>
                    </a:lnTo>
                    <a:lnTo>
                      <a:pt x="1" y="1"/>
                    </a:lnTo>
                    <a:close/>
                    <a:moveTo>
                      <a:pt x="2" y="0"/>
                    </a:moveTo>
                    <a:cubicBezTo>
                      <a:pt x="3" y="1"/>
                      <a:pt x="3" y="2"/>
                      <a:pt x="4" y="2"/>
                    </a:cubicBezTo>
                    <a:lnTo>
                      <a:pt x="3" y="4"/>
                    </a:lnTo>
                    <a:cubicBezTo>
                      <a:pt x="3" y="3"/>
                      <a:pt x="2" y="2"/>
                      <a:pt x="1" y="1"/>
                    </a:cubicBezTo>
                    <a:lnTo>
                      <a:pt x="2" y="0"/>
                    </a:lnTo>
                    <a:close/>
                    <a:moveTo>
                      <a:pt x="4" y="2"/>
                    </a:moveTo>
                    <a:cubicBezTo>
                      <a:pt x="5" y="3"/>
                      <a:pt x="5" y="4"/>
                      <a:pt x="6" y="5"/>
                    </a:cubicBezTo>
                    <a:lnTo>
                      <a:pt x="6" y="6"/>
                    </a:lnTo>
                    <a:cubicBezTo>
                      <a:pt x="5" y="5"/>
                      <a:pt x="4" y="4"/>
                      <a:pt x="3" y="4"/>
                    </a:cubicBezTo>
                    <a:lnTo>
                      <a:pt x="4" y="2"/>
                    </a:lnTo>
                    <a:close/>
                    <a:moveTo>
                      <a:pt x="6" y="5"/>
                    </a:moveTo>
                    <a:lnTo>
                      <a:pt x="7" y="5"/>
                    </a:lnTo>
                    <a:lnTo>
                      <a:pt x="6" y="6"/>
                    </a:lnTo>
                    <a:lnTo>
                      <a:pt x="6" y="5"/>
                    </a:lnTo>
                    <a:close/>
                  </a:path>
                </a:pathLst>
              </a:custGeom>
              <a:solidFill>
                <a:srgbClr val="340E70"/>
              </a:solidFill>
              <a:ln>
                <a:noFill/>
              </a:ln>
            </p:spPr>
            <p:txBody>
              <a:bodyPr/>
              <a:lstStyle/>
              <a:p>
                <a:pPr>
                  <a:defRPr/>
                </a:pPr>
                <a:endParaRPr lang="en-US" sz="1050">
                  <a:latin typeface="+mj-lt"/>
                  <a:cs typeface="Arial" charset="0"/>
                </a:endParaRPr>
              </a:p>
            </p:txBody>
          </p:sp>
          <p:sp>
            <p:nvSpPr>
              <p:cNvPr id="96341" name="Freeform 285"/>
              <p:cNvSpPr>
                <a:spLocks/>
              </p:cNvSpPr>
              <p:nvPr/>
            </p:nvSpPr>
            <p:spPr bwMode="auto">
              <a:xfrm>
                <a:off x="5356" y="627"/>
                <a:ext cx="97" cy="64"/>
              </a:xfrm>
              <a:custGeom>
                <a:avLst/>
                <a:gdLst>
                  <a:gd name="T0" fmla="*/ 4187 w 6"/>
                  <a:gd name="T1" fmla="*/ 0 h 12"/>
                  <a:gd name="T2" fmla="*/ 25349 w 6"/>
                  <a:gd name="T3" fmla="*/ 1365 h 12"/>
                  <a:gd name="T4" fmla="*/ 12804 w 6"/>
                  <a:gd name="T5" fmla="*/ 1680 h 12"/>
                  <a:gd name="T6" fmla="*/ 4187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1" y="0"/>
                    </a:moveTo>
                    <a:cubicBezTo>
                      <a:pt x="4" y="0"/>
                      <a:pt x="6" y="6"/>
                      <a:pt x="6" y="9"/>
                    </a:cubicBezTo>
                    <a:cubicBezTo>
                      <a:pt x="5" y="12"/>
                      <a:pt x="4" y="12"/>
                      <a:pt x="3" y="11"/>
                    </a:cubicBezTo>
                    <a:cubicBezTo>
                      <a:pt x="0" y="7"/>
                      <a:pt x="0" y="2"/>
                      <a:pt x="1"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42" name="Freeform 286"/>
              <p:cNvSpPr>
                <a:spLocks/>
              </p:cNvSpPr>
              <p:nvPr/>
            </p:nvSpPr>
            <p:spPr bwMode="auto">
              <a:xfrm>
                <a:off x="5356" y="627"/>
                <a:ext cx="97" cy="64"/>
              </a:xfrm>
              <a:custGeom>
                <a:avLst/>
                <a:gdLst>
                  <a:gd name="T0" fmla="*/ 4187 w 6"/>
                  <a:gd name="T1" fmla="*/ 0 h 12"/>
                  <a:gd name="T2" fmla="*/ 25349 w 6"/>
                  <a:gd name="T3" fmla="*/ 1365 h 12"/>
                  <a:gd name="T4" fmla="*/ 12804 w 6"/>
                  <a:gd name="T5" fmla="*/ 1680 h 12"/>
                  <a:gd name="T6" fmla="*/ 4187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1" y="0"/>
                    </a:moveTo>
                    <a:cubicBezTo>
                      <a:pt x="4" y="0"/>
                      <a:pt x="6" y="6"/>
                      <a:pt x="6" y="9"/>
                    </a:cubicBezTo>
                    <a:cubicBezTo>
                      <a:pt x="5" y="12"/>
                      <a:pt x="4" y="12"/>
                      <a:pt x="3" y="11"/>
                    </a:cubicBezTo>
                    <a:cubicBezTo>
                      <a:pt x="0" y="7"/>
                      <a:pt x="0" y="2"/>
                      <a:pt x="1"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43" name="Freeform 287"/>
              <p:cNvSpPr>
                <a:spLocks/>
              </p:cNvSpPr>
              <p:nvPr/>
            </p:nvSpPr>
            <p:spPr bwMode="auto">
              <a:xfrm>
                <a:off x="5143" y="575"/>
                <a:ext cx="164" cy="38"/>
              </a:xfrm>
              <a:custGeom>
                <a:avLst/>
                <a:gdLst>
                  <a:gd name="T0" fmla="*/ 44116 w 10"/>
                  <a:gd name="T1" fmla="*/ 719 h 8"/>
                  <a:gd name="T2" fmla="*/ 8872 w 10"/>
                  <a:gd name="T3" fmla="*/ 305 h 8"/>
                  <a:gd name="T4" fmla="*/ 4297 w 10"/>
                  <a:gd name="T5" fmla="*/ 882 h 8"/>
                  <a:gd name="T6" fmla="*/ 44116 w 10"/>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10" y="5"/>
                    </a:moveTo>
                    <a:cubicBezTo>
                      <a:pt x="9" y="2"/>
                      <a:pt x="4" y="0"/>
                      <a:pt x="2" y="2"/>
                    </a:cubicBezTo>
                    <a:cubicBezTo>
                      <a:pt x="0" y="3"/>
                      <a:pt x="0" y="5"/>
                      <a:pt x="1" y="6"/>
                    </a:cubicBezTo>
                    <a:cubicBezTo>
                      <a:pt x="5" y="8"/>
                      <a:pt x="8" y="7"/>
                      <a:pt x="10" y="5"/>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44" name="Freeform 288"/>
              <p:cNvSpPr>
                <a:spLocks/>
              </p:cNvSpPr>
              <p:nvPr/>
            </p:nvSpPr>
            <p:spPr bwMode="auto">
              <a:xfrm>
                <a:off x="5143" y="575"/>
                <a:ext cx="164" cy="38"/>
              </a:xfrm>
              <a:custGeom>
                <a:avLst/>
                <a:gdLst>
                  <a:gd name="T0" fmla="*/ 44116 w 10"/>
                  <a:gd name="T1" fmla="*/ 719 h 8"/>
                  <a:gd name="T2" fmla="*/ 8872 w 10"/>
                  <a:gd name="T3" fmla="*/ 305 h 8"/>
                  <a:gd name="T4" fmla="*/ 4297 w 10"/>
                  <a:gd name="T5" fmla="*/ 882 h 8"/>
                  <a:gd name="T6" fmla="*/ 44116 w 10"/>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10" y="5"/>
                    </a:moveTo>
                    <a:cubicBezTo>
                      <a:pt x="9" y="2"/>
                      <a:pt x="4" y="0"/>
                      <a:pt x="2" y="2"/>
                    </a:cubicBezTo>
                    <a:cubicBezTo>
                      <a:pt x="0" y="3"/>
                      <a:pt x="0" y="5"/>
                      <a:pt x="1" y="6"/>
                    </a:cubicBezTo>
                    <a:cubicBezTo>
                      <a:pt x="5" y="8"/>
                      <a:pt x="8" y="7"/>
                      <a:pt x="10" y="5"/>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45" name="Freeform 289"/>
              <p:cNvSpPr>
                <a:spLocks/>
              </p:cNvSpPr>
              <p:nvPr/>
            </p:nvSpPr>
            <p:spPr bwMode="auto">
              <a:xfrm>
                <a:off x="5176" y="622"/>
                <a:ext cx="98" cy="32"/>
              </a:xfrm>
              <a:custGeom>
                <a:avLst/>
                <a:gdLst>
                  <a:gd name="T0" fmla="*/ 26150 w 6"/>
                  <a:gd name="T1" fmla="*/ 144 h 6"/>
                  <a:gd name="T2" fmla="*/ 0 w 6"/>
                  <a:gd name="T3" fmla="*/ 453 h 6"/>
                  <a:gd name="T4" fmla="*/ 4263 w 6"/>
                  <a:gd name="T5" fmla="*/ 768 h 6"/>
                  <a:gd name="T6" fmla="*/ 26150 w 6"/>
                  <a:gd name="T7" fmla="*/ 144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6" y="1"/>
                    </a:moveTo>
                    <a:cubicBezTo>
                      <a:pt x="5" y="0"/>
                      <a:pt x="1" y="1"/>
                      <a:pt x="0" y="3"/>
                    </a:cubicBezTo>
                    <a:cubicBezTo>
                      <a:pt x="0" y="4"/>
                      <a:pt x="0" y="5"/>
                      <a:pt x="1" y="5"/>
                    </a:cubicBezTo>
                    <a:cubicBezTo>
                      <a:pt x="4" y="6"/>
                      <a:pt x="6" y="3"/>
                      <a:pt x="6" y="1"/>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46" name="Freeform 290"/>
              <p:cNvSpPr>
                <a:spLocks/>
              </p:cNvSpPr>
              <p:nvPr/>
            </p:nvSpPr>
            <p:spPr bwMode="auto">
              <a:xfrm>
                <a:off x="5176" y="622"/>
                <a:ext cx="98" cy="32"/>
              </a:xfrm>
              <a:custGeom>
                <a:avLst/>
                <a:gdLst>
                  <a:gd name="T0" fmla="*/ 26150 w 6"/>
                  <a:gd name="T1" fmla="*/ 144 h 6"/>
                  <a:gd name="T2" fmla="*/ 0 w 6"/>
                  <a:gd name="T3" fmla="*/ 453 h 6"/>
                  <a:gd name="T4" fmla="*/ 4263 w 6"/>
                  <a:gd name="T5" fmla="*/ 768 h 6"/>
                  <a:gd name="T6" fmla="*/ 26150 w 6"/>
                  <a:gd name="T7" fmla="*/ 144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6" y="1"/>
                    </a:moveTo>
                    <a:cubicBezTo>
                      <a:pt x="5" y="0"/>
                      <a:pt x="1" y="1"/>
                      <a:pt x="0" y="3"/>
                    </a:cubicBezTo>
                    <a:cubicBezTo>
                      <a:pt x="0" y="4"/>
                      <a:pt x="0" y="5"/>
                      <a:pt x="1" y="5"/>
                    </a:cubicBezTo>
                    <a:cubicBezTo>
                      <a:pt x="4" y="6"/>
                      <a:pt x="6" y="3"/>
                      <a:pt x="6" y="1"/>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47" name="Freeform 291"/>
              <p:cNvSpPr>
                <a:spLocks/>
              </p:cNvSpPr>
              <p:nvPr/>
            </p:nvSpPr>
            <p:spPr bwMode="auto">
              <a:xfrm>
                <a:off x="5307" y="648"/>
                <a:ext cx="65" cy="52"/>
              </a:xfrm>
              <a:custGeom>
                <a:avLst/>
                <a:gdLst>
                  <a:gd name="T0" fmla="*/ 4225 w 4"/>
                  <a:gd name="T1" fmla="*/ 0 h 9"/>
                  <a:gd name="T2" fmla="*/ 4225 w 4"/>
                  <a:gd name="T3" fmla="*/ 1221 h 9"/>
                  <a:gd name="T4" fmla="*/ 12935 w 4"/>
                  <a:gd name="T5" fmla="*/ 1221 h 9"/>
                  <a:gd name="T6" fmla="*/ 4225 w 4"/>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1" y="0"/>
                    </a:moveTo>
                    <a:cubicBezTo>
                      <a:pt x="0" y="1"/>
                      <a:pt x="0" y="6"/>
                      <a:pt x="1" y="8"/>
                    </a:cubicBezTo>
                    <a:cubicBezTo>
                      <a:pt x="2" y="9"/>
                      <a:pt x="2" y="9"/>
                      <a:pt x="3" y="8"/>
                    </a:cubicBezTo>
                    <a:cubicBezTo>
                      <a:pt x="4" y="4"/>
                      <a:pt x="2" y="1"/>
                      <a:pt x="1"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48" name="Freeform 292"/>
              <p:cNvSpPr>
                <a:spLocks/>
              </p:cNvSpPr>
              <p:nvPr/>
            </p:nvSpPr>
            <p:spPr bwMode="auto">
              <a:xfrm>
                <a:off x="5307" y="648"/>
                <a:ext cx="65" cy="52"/>
              </a:xfrm>
              <a:custGeom>
                <a:avLst/>
                <a:gdLst>
                  <a:gd name="T0" fmla="*/ 4225 w 4"/>
                  <a:gd name="T1" fmla="*/ 0 h 9"/>
                  <a:gd name="T2" fmla="*/ 4225 w 4"/>
                  <a:gd name="T3" fmla="*/ 1221 h 9"/>
                  <a:gd name="T4" fmla="*/ 12935 w 4"/>
                  <a:gd name="T5" fmla="*/ 1221 h 9"/>
                  <a:gd name="T6" fmla="*/ 4225 w 4"/>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1" y="0"/>
                    </a:moveTo>
                    <a:cubicBezTo>
                      <a:pt x="0" y="1"/>
                      <a:pt x="0" y="6"/>
                      <a:pt x="1" y="8"/>
                    </a:cubicBezTo>
                    <a:cubicBezTo>
                      <a:pt x="2" y="9"/>
                      <a:pt x="2" y="9"/>
                      <a:pt x="3" y="8"/>
                    </a:cubicBezTo>
                    <a:cubicBezTo>
                      <a:pt x="4" y="4"/>
                      <a:pt x="2" y="1"/>
                      <a:pt x="1"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49" name="Freeform 293"/>
              <p:cNvSpPr>
                <a:spLocks/>
              </p:cNvSpPr>
              <p:nvPr/>
            </p:nvSpPr>
            <p:spPr bwMode="auto">
              <a:xfrm>
                <a:off x="5209" y="617"/>
                <a:ext cx="147" cy="82"/>
              </a:xfrm>
              <a:custGeom>
                <a:avLst/>
                <a:gdLst>
                  <a:gd name="T0" fmla="*/ 34953 w 9"/>
                  <a:gd name="T1" fmla="*/ 0 h 15"/>
                  <a:gd name="T2" fmla="*/ 13067 w 9"/>
                  <a:gd name="T3" fmla="*/ 2054 h 15"/>
                  <a:gd name="T4" fmla="*/ 0 w 9"/>
                  <a:gd name="T5" fmla="*/ 1749 h 15"/>
                  <a:gd name="T6" fmla="*/ 34953 w 9"/>
                  <a:gd name="T7" fmla="*/ 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8" y="0"/>
                    </a:moveTo>
                    <a:cubicBezTo>
                      <a:pt x="9" y="3"/>
                      <a:pt x="6" y="12"/>
                      <a:pt x="3" y="14"/>
                    </a:cubicBezTo>
                    <a:cubicBezTo>
                      <a:pt x="1" y="15"/>
                      <a:pt x="0" y="14"/>
                      <a:pt x="0" y="12"/>
                    </a:cubicBezTo>
                    <a:cubicBezTo>
                      <a:pt x="1" y="5"/>
                      <a:pt x="6" y="0"/>
                      <a:pt x="8"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50" name="Freeform 294"/>
              <p:cNvSpPr>
                <a:spLocks/>
              </p:cNvSpPr>
              <p:nvPr/>
            </p:nvSpPr>
            <p:spPr bwMode="auto">
              <a:xfrm>
                <a:off x="5209" y="617"/>
                <a:ext cx="147" cy="82"/>
              </a:xfrm>
              <a:custGeom>
                <a:avLst/>
                <a:gdLst>
                  <a:gd name="T0" fmla="*/ 34953 w 9"/>
                  <a:gd name="T1" fmla="*/ 0 h 15"/>
                  <a:gd name="T2" fmla="*/ 13067 w 9"/>
                  <a:gd name="T3" fmla="*/ 2054 h 15"/>
                  <a:gd name="T4" fmla="*/ 0 w 9"/>
                  <a:gd name="T5" fmla="*/ 1749 h 15"/>
                  <a:gd name="T6" fmla="*/ 34953 w 9"/>
                  <a:gd name="T7" fmla="*/ 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8" y="0"/>
                    </a:moveTo>
                    <a:cubicBezTo>
                      <a:pt x="9" y="3"/>
                      <a:pt x="6" y="12"/>
                      <a:pt x="3" y="14"/>
                    </a:cubicBezTo>
                    <a:cubicBezTo>
                      <a:pt x="1" y="15"/>
                      <a:pt x="0" y="14"/>
                      <a:pt x="0" y="12"/>
                    </a:cubicBezTo>
                    <a:cubicBezTo>
                      <a:pt x="1" y="5"/>
                      <a:pt x="6" y="0"/>
                      <a:pt x="8"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51" name="Freeform 295"/>
              <p:cNvSpPr>
                <a:spLocks/>
              </p:cNvSpPr>
              <p:nvPr/>
            </p:nvSpPr>
            <p:spPr bwMode="auto">
              <a:xfrm>
                <a:off x="5307" y="575"/>
                <a:ext cx="114" cy="52"/>
              </a:xfrm>
              <a:custGeom>
                <a:avLst/>
                <a:gdLst>
                  <a:gd name="T0" fmla="*/ 17247 w 7"/>
                  <a:gd name="T1" fmla="*/ 1404 h 10"/>
                  <a:gd name="T2" fmla="*/ 0 w 7"/>
                  <a:gd name="T3" fmla="*/ 702 h 10"/>
                  <a:gd name="T4" fmla="*/ 17247 w 7"/>
                  <a:gd name="T5" fmla="*/ 1404 h 10"/>
                  <a:gd name="T6" fmla="*/ 0 60000 65536"/>
                  <a:gd name="T7" fmla="*/ 0 60000 65536"/>
                  <a:gd name="T8" fmla="*/ 0 60000 65536"/>
                </a:gdLst>
                <a:ahLst/>
                <a:cxnLst>
                  <a:cxn ang="T6">
                    <a:pos x="T0" y="T1"/>
                  </a:cxn>
                  <a:cxn ang="T7">
                    <a:pos x="T2" y="T3"/>
                  </a:cxn>
                  <a:cxn ang="T8">
                    <a:pos x="T4" y="T5"/>
                  </a:cxn>
                </a:cxnLst>
                <a:rect l="0" t="0" r="r" b="b"/>
                <a:pathLst>
                  <a:path w="7" h="10">
                    <a:moveTo>
                      <a:pt x="4" y="10"/>
                    </a:moveTo>
                    <a:cubicBezTo>
                      <a:pt x="7" y="5"/>
                      <a:pt x="3" y="0"/>
                      <a:pt x="0" y="5"/>
                    </a:cubicBezTo>
                    <a:cubicBezTo>
                      <a:pt x="1" y="6"/>
                      <a:pt x="3" y="8"/>
                      <a:pt x="4" y="1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52" name="Freeform 296"/>
              <p:cNvSpPr>
                <a:spLocks/>
              </p:cNvSpPr>
              <p:nvPr/>
            </p:nvSpPr>
            <p:spPr bwMode="auto">
              <a:xfrm>
                <a:off x="5307" y="575"/>
                <a:ext cx="114" cy="52"/>
              </a:xfrm>
              <a:custGeom>
                <a:avLst/>
                <a:gdLst>
                  <a:gd name="T0" fmla="*/ 17247 w 7"/>
                  <a:gd name="T1" fmla="*/ 1404 h 10"/>
                  <a:gd name="T2" fmla="*/ 0 w 7"/>
                  <a:gd name="T3" fmla="*/ 702 h 10"/>
                  <a:gd name="T4" fmla="*/ 17247 w 7"/>
                  <a:gd name="T5" fmla="*/ 1404 h 10"/>
                  <a:gd name="T6" fmla="*/ 0 60000 65536"/>
                  <a:gd name="T7" fmla="*/ 0 60000 65536"/>
                  <a:gd name="T8" fmla="*/ 0 60000 65536"/>
                </a:gdLst>
                <a:ahLst/>
                <a:cxnLst>
                  <a:cxn ang="T6">
                    <a:pos x="T0" y="T1"/>
                  </a:cxn>
                  <a:cxn ang="T7">
                    <a:pos x="T2" y="T3"/>
                  </a:cxn>
                  <a:cxn ang="T8">
                    <a:pos x="T4" y="T5"/>
                  </a:cxn>
                </a:cxnLst>
                <a:rect l="0" t="0" r="r" b="b"/>
                <a:pathLst>
                  <a:path w="7" h="10">
                    <a:moveTo>
                      <a:pt x="4" y="10"/>
                    </a:moveTo>
                    <a:cubicBezTo>
                      <a:pt x="7" y="5"/>
                      <a:pt x="3" y="0"/>
                      <a:pt x="0" y="5"/>
                    </a:cubicBezTo>
                    <a:cubicBezTo>
                      <a:pt x="1" y="6"/>
                      <a:pt x="3" y="8"/>
                      <a:pt x="4" y="1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53" name="Freeform 297"/>
              <p:cNvSpPr>
                <a:spLocks/>
              </p:cNvSpPr>
              <p:nvPr/>
            </p:nvSpPr>
            <p:spPr bwMode="auto">
              <a:xfrm>
                <a:off x="5372" y="3954"/>
                <a:ext cx="294" cy="327"/>
              </a:xfrm>
              <a:custGeom>
                <a:avLst/>
                <a:gdLst>
                  <a:gd name="T0" fmla="*/ 52283 w 18"/>
                  <a:gd name="T1" fmla="*/ 1171 h 62"/>
                  <a:gd name="T2" fmla="*/ 61087 w 18"/>
                  <a:gd name="T3" fmla="*/ 1028 h 62"/>
                  <a:gd name="T4" fmla="*/ 43479 w 18"/>
                  <a:gd name="T5" fmla="*/ 2057 h 62"/>
                  <a:gd name="T6" fmla="*/ 56562 w 18"/>
                  <a:gd name="T7" fmla="*/ 3950 h 62"/>
                  <a:gd name="T8" fmla="*/ 48020 w 18"/>
                  <a:gd name="T9" fmla="*/ 5870 h 62"/>
                  <a:gd name="T10" fmla="*/ 74170 w 18"/>
                  <a:gd name="T11" fmla="*/ 6593 h 62"/>
                  <a:gd name="T12" fmla="*/ 56562 w 18"/>
                  <a:gd name="T13" fmla="*/ 7790 h 62"/>
                  <a:gd name="T14" fmla="*/ 39216 w 18"/>
                  <a:gd name="T15" fmla="*/ 6762 h 62"/>
                  <a:gd name="T16" fmla="*/ 56562 w 18"/>
                  <a:gd name="T17" fmla="*/ 7342 h 62"/>
                  <a:gd name="T18" fmla="*/ 39216 w 18"/>
                  <a:gd name="T19" fmla="*/ 6456 h 62"/>
                  <a:gd name="T20" fmla="*/ 13067 w 18"/>
                  <a:gd name="T21" fmla="*/ 9098 h 62"/>
                  <a:gd name="T22" fmla="*/ 4263 w 18"/>
                  <a:gd name="T23" fmla="*/ 8650 h 62"/>
                  <a:gd name="T24" fmla="*/ 34953 w 18"/>
                  <a:gd name="T25" fmla="*/ 6176 h 62"/>
                  <a:gd name="T26" fmla="*/ 48020 w 18"/>
                  <a:gd name="T27" fmla="*/ 4562 h 62"/>
                  <a:gd name="T28" fmla="*/ 30413 w 18"/>
                  <a:gd name="T29" fmla="*/ 3534 h 62"/>
                  <a:gd name="T30" fmla="*/ 21870 w 18"/>
                  <a:gd name="T31" fmla="*/ 3813 h 62"/>
                  <a:gd name="T32" fmla="*/ 26150 w 18"/>
                  <a:gd name="T33" fmla="*/ 3228 h 62"/>
                  <a:gd name="T34" fmla="*/ 52283 w 18"/>
                  <a:gd name="T35" fmla="*/ 3813 h 62"/>
                  <a:gd name="T36" fmla="*/ 61087 w 18"/>
                  <a:gd name="T37" fmla="*/ 585 h 62"/>
                  <a:gd name="T38" fmla="*/ 56562 w 18"/>
                  <a:gd name="T39" fmla="*/ 2057 h 62"/>
                  <a:gd name="T40" fmla="*/ 52283 w 18"/>
                  <a:gd name="T41" fmla="*/ 1171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12" y="8"/>
                    </a:moveTo>
                    <a:cubicBezTo>
                      <a:pt x="14" y="12"/>
                      <a:pt x="16" y="8"/>
                      <a:pt x="14" y="7"/>
                    </a:cubicBezTo>
                    <a:cubicBezTo>
                      <a:pt x="11" y="5"/>
                      <a:pt x="9" y="7"/>
                      <a:pt x="10" y="14"/>
                    </a:cubicBezTo>
                    <a:cubicBezTo>
                      <a:pt x="10" y="20"/>
                      <a:pt x="12" y="23"/>
                      <a:pt x="13" y="27"/>
                    </a:cubicBezTo>
                    <a:cubicBezTo>
                      <a:pt x="14" y="32"/>
                      <a:pt x="14" y="37"/>
                      <a:pt x="11" y="40"/>
                    </a:cubicBezTo>
                    <a:cubicBezTo>
                      <a:pt x="13" y="40"/>
                      <a:pt x="16" y="40"/>
                      <a:pt x="17" y="45"/>
                    </a:cubicBezTo>
                    <a:cubicBezTo>
                      <a:pt x="17" y="49"/>
                      <a:pt x="16" y="53"/>
                      <a:pt x="13" y="53"/>
                    </a:cubicBezTo>
                    <a:cubicBezTo>
                      <a:pt x="9" y="53"/>
                      <a:pt x="7" y="48"/>
                      <a:pt x="9" y="46"/>
                    </a:cubicBezTo>
                    <a:cubicBezTo>
                      <a:pt x="11" y="43"/>
                      <a:pt x="15" y="46"/>
                      <a:pt x="13" y="50"/>
                    </a:cubicBezTo>
                    <a:cubicBezTo>
                      <a:pt x="18" y="46"/>
                      <a:pt x="13" y="40"/>
                      <a:pt x="9" y="44"/>
                    </a:cubicBezTo>
                    <a:cubicBezTo>
                      <a:pt x="5" y="46"/>
                      <a:pt x="2" y="57"/>
                      <a:pt x="3" y="62"/>
                    </a:cubicBezTo>
                    <a:cubicBezTo>
                      <a:pt x="2" y="61"/>
                      <a:pt x="2" y="60"/>
                      <a:pt x="1" y="59"/>
                    </a:cubicBezTo>
                    <a:cubicBezTo>
                      <a:pt x="0" y="57"/>
                      <a:pt x="5" y="44"/>
                      <a:pt x="8" y="42"/>
                    </a:cubicBezTo>
                    <a:cubicBezTo>
                      <a:pt x="11" y="40"/>
                      <a:pt x="12" y="38"/>
                      <a:pt x="11" y="31"/>
                    </a:cubicBezTo>
                    <a:cubicBezTo>
                      <a:pt x="11" y="28"/>
                      <a:pt x="9" y="23"/>
                      <a:pt x="7" y="24"/>
                    </a:cubicBezTo>
                    <a:cubicBezTo>
                      <a:pt x="8" y="25"/>
                      <a:pt x="6" y="27"/>
                      <a:pt x="5" y="26"/>
                    </a:cubicBezTo>
                    <a:cubicBezTo>
                      <a:pt x="4" y="26"/>
                      <a:pt x="4" y="22"/>
                      <a:pt x="6" y="22"/>
                    </a:cubicBezTo>
                    <a:cubicBezTo>
                      <a:pt x="8" y="22"/>
                      <a:pt x="10" y="24"/>
                      <a:pt x="12" y="26"/>
                    </a:cubicBezTo>
                    <a:cubicBezTo>
                      <a:pt x="7" y="22"/>
                      <a:pt x="6" y="0"/>
                      <a:pt x="14" y="4"/>
                    </a:cubicBezTo>
                    <a:cubicBezTo>
                      <a:pt x="18" y="6"/>
                      <a:pt x="17" y="13"/>
                      <a:pt x="13" y="14"/>
                    </a:cubicBezTo>
                    <a:cubicBezTo>
                      <a:pt x="11" y="14"/>
                      <a:pt x="10" y="8"/>
                      <a:pt x="12" y="8"/>
                    </a:cubicBezTo>
                    <a:close/>
                  </a:path>
                </a:pathLst>
              </a:custGeom>
              <a:solidFill>
                <a:srgbClr val="340E70"/>
              </a:solidFill>
              <a:ln>
                <a:noFill/>
              </a:ln>
            </p:spPr>
            <p:txBody>
              <a:bodyPr/>
              <a:lstStyle/>
              <a:p>
                <a:pPr>
                  <a:defRPr/>
                </a:pPr>
                <a:endParaRPr lang="en-US" sz="1050">
                  <a:latin typeface="+mj-lt"/>
                  <a:cs typeface="Arial" charset="0"/>
                </a:endParaRPr>
              </a:p>
            </p:txBody>
          </p:sp>
          <p:sp>
            <p:nvSpPr>
              <p:cNvPr id="96354" name="Freeform 298"/>
              <p:cNvSpPr>
                <a:spLocks/>
              </p:cNvSpPr>
              <p:nvPr/>
            </p:nvSpPr>
            <p:spPr bwMode="auto">
              <a:xfrm>
                <a:off x="5372" y="3954"/>
                <a:ext cx="294" cy="327"/>
              </a:xfrm>
              <a:custGeom>
                <a:avLst/>
                <a:gdLst>
                  <a:gd name="T0" fmla="*/ 52283 w 18"/>
                  <a:gd name="T1" fmla="*/ 1171 h 62"/>
                  <a:gd name="T2" fmla="*/ 61087 w 18"/>
                  <a:gd name="T3" fmla="*/ 1028 h 62"/>
                  <a:gd name="T4" fmla="*/ 43479 w 18"/>
                  <a:gd name="T5" fmla="*/ 2057 h 62"/>
                  <a:gd name="T6" fmla="*/ 56562 w 18"/>
                  <a:gd name="T7" fmla="*/ 3950 h 62"/>
                  <a:gd name="T8" fmla="*/ 48020 w 18"/>
                  <a:gd name="T9" fmla="*/ 5870 h 62"/>
                  <a:gd name="T10" fmla="*/ 74170 w 18"/>
                  <a:gd name="T11" fmla="*/ 6593 h 62"/>
                  <a:gd name="T12" fmla="*/ 56562 w 18"/>
                  <a:gd name="T13" fmla="*/ 7790 h 62"/>
                  <a:gd name="T14" fmla="*/ 39216 w 18"/>
                  <a:gd name="T15" fmla="*/ 6762 h 62"/>
                  <a:gd name="T16" fmla="*/ 56562 w 18"/>
                  <a:gd name="T17" fmla="*/ 7342 h 62"/>
                  <a:gd name="T18" fmla="*/ 39216 w 18"/>
                  <a:gd name="T19" fmla="*/ 6456 h 62"/>
                  <a:gd name="T20" fmla="*/ 13067 w 18"/>
                  <a:gd name="T21" fmla="*/ 9098 h 62"/>
                  <a:gd name="T22" fmla="*/ 4263 w 18"/>
                  <a:gd name="T23" fmla="*/ 8650 h 62"/>
                  <a:gd name="T24" fmla="*/ 34953 w 18"/>
                  <a:gd name="T25" fmla="*/ 6176 h 62"/>
                  <a:gd name="T26" fmla="*/ 48020 w 18"/>
                  <a:gd name="T27" fmla="*/ 4562 h 62"/>
                  <a:gd name="T28" fmla="*/ 30413 w 18"/>
                  <a:gd name="T29" fmla="*/ 3534 h 62"/>
                  <a:gd name="T30" fmla="*/ 21870 w 18"/>
                  <a:gd name="T31" fmla="*/ 3813 h 62"/>
                  <a:gd name="T32" fmla="*/ 26150 w 18"/>
                  <a:gd name="T33" fmla="*/ 3228 h 62"/>
                  <a:gd name="T34" fmla="*/ 52283 w 18"/>
                  <a:gd name="T35" fmla="*/ 3813 h 62"/>
                  <a:gd name="T36" fmla="*/ 61087 w 18"/>
                  <a:gd name="T37" fmla="*/ 585 h 62"/>
                  <a:gd name="T38" fmla="*/ 56562 w 18"/>
                  <a:gd name="T39" fmla="*/ 2057 h 62"/>
                  <a:gd name="T40" fmla="*/ 52283 w 18"/>
                  <a:gd name="T41" fmla="*/ 1171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12" y="8"/>
                    </a:moveTo>
                    <a:cubicBezTo>
                      <a:pt x="14" y="12"/>
                      <a:pt x="16" y="8"/>
                      <a:pt x="14" y="7"/>
                    </a:cubicBezTo>
                    <a:cubicBezTo>
                      <a:pt x="11" y="5"/>
                      <a:pt x="9" y="7"/>
                      <a:pt x="10" y="14"/>
                    </a:cubicBezTo>
                    <a:cubicBezTo>
                      <a:pt x="10" y="20"/>
                      <a:pt x="12" y="23"/>
                      <a:pt x="13" y="27"/>
                    </a:cubicBezTo>
                    <a:cubicBezTo>
                      <a:pt x="14" y="32"/>
                      <a:pt x="14" y="37"/>
                      <a:pt x="11" y="40"/>
                    </a:cubicBezTo>
                    <a:cubicBezTo>
                      <a:pt x="13" y="40"/>
                      <a:pt x="16" y="40"/>
                      <a:pt x="17" y="45"/>
                    </a:cubicBezTo>
                    <a:cubicBezTo>
                      <a:pt x="17" y="49"/>
                      <a:pt x="16" y="53"/>
                      <a:pt x="13" y="53"/>
                    </a:cubicBezTo>
                    <a:cubicBezTo>
                      <a:pt x="9" y="53"/>
                      <a:pt x="7" y="48"/>
                      <a:pt x="9" y="46"/>
                    </a:cubicBezTo>
                    <a:cubicBezTo>
                      <a:pt x="11" y="43"/>
                      <a:pt x="15" y="46"/>
                      <a:pt x="13" y="50"/>
                    </a:cubicBezTo>
                    <a:cubicBezTo>
                      <a:pt x="18" y="46"/>
                      <a:pt x="13" y="40"/>
                      <a:pt x="9" y="44"/>
                    </a:cubicBezTo>
                    <a:cubicBezTo>
                      <a:pt x="5" y="46"/>
                      <a:pt x="2" y="57"/>
                      <a:pt x="3" y="62"/>
                    </a:cubicBezTo>
                    <a:cubicBezTo>
                      <a:pt x="2" y="61"/>
                      <a:pt x="2" y="60"/>
                      <a:pt x="1" y="59"/>
                    </a:cubicBezTo>
                    <a:cubicBezTo>
                      <a:pt x="0" y="57"/>
                      <a:pt x="5" y="44"/>
                      <a:pt x="8" y="42"/>
                    </a:cubicBezTo>
                    <a:cubicBezTo>
                      <a:pt x="11" y="40"/>
                      <a:pt x="12" y="38"/>
                      <a:pt x="11" y="31"/>
                    </a:cubicBezTo>
                    <a:cubicBezTo>
                      <a:pt x="11" y="28"/>
                      <a:pt x="9" y="23"/>
                      <a:pt x="7" y="24"/>
                    </a:cubicBezTo>
                    <a:cubicBezTo>
                      <a:pt x="8" y="25"/>
                      <a:pt x="6" y="27"/>
                      <a:pt x="5" y="26"/>
                    </a:cubicBezTo>
                    <a:cubicBezTo>
                      <a:pt x="4" y="26"/>
                      <a:pt x="4" y="22"/>
                      <a:pt x="6" y="22"/>
                    </a:cubicBezTo>
                    <a:cubicBezTo>
                      <a:pt x="8" y="22"/>
                      <a:pt x="10" y="24"/>
                      <a:pt x="12" y="26"/>
                    </a:cubicBezTo>
                    <a:cubicBezTo>
                      <a:pt x="7" y="22"/>
                      <a:pt x="6" y="0"/>
                      <a:pt x="14" y="4"/>
                    </a:cubicBezTo>
                    <a:cubicBezTo>
                      <a:pt x="18" y="6"/>
                      <a:pt x="17" y="13"/>
                      <a:pt x="13" y="14"/>
                    </a:cubicBezTo>
                    <a:cubicBezTo>
                      <a:pt x="11" y="14"/>
                      <a:pt x="10" y="8"/>
                      <a:pt x="12" y="8"/>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55" name="Freeform 299"/>
              <p:cNvSpPr>
                <a:spLocks/>
              </p:cNvSpPr>
              <p:nvPr/>
            </p:nvSpPr>
            <p:spPr bwMode="auto">
              <a:xfrm>
                <a:off x="4589" y="4260"/>
                <a:ext cx="819" cy="153"/>
              </a:xfrm>
              <a:custGeom>
                <a:avLst/>
                <a:gdLst>
                  <a:gd name="T0" fmla="*/ 216546 w 50"/>
                  <a:gd name="T1" fmla="*/ 443 h 29"/>
                  <a:gd name="T2" fmla="*/ 160213 w 50"/>
                  <a:gd name="T3" fmla="*/ 1308 h 29"/>
                  <a:gd name="T4" fmla="*/ 186244 w 50"/>
                  <a:gd name="T5" fmla="*/ 1308 h 29"/>
                  <a:gd name="T6" fmla="*/ 129927 w 50"/>
                  <a:gd name="T7" fmla="*/ 3535 h 29"/>
                  <a:gd name="T8" fmla="*/ 147189 w 50"/>
                  <a:gd name="T9" fmla="*/ 3952 h 29"/>
                  <a:gd name="T10" fmla="*/ 121158 w 50"/>
                  <a:gd name="T11" fmla="*/ 3535 h 29"/>
                  <a:gd name="T12" fmla="*/ 129927 w 50"/>
                  <a:gd name="T13" fmla="*/ 2506 h 29"/>
                  <a:gd name="T14" fmla="*/ 82364 w 50"/>
                  <a:gd name="T15" fmla="*/ 2643 h 29"/>
                  <a:gd name="T16" fmla="*/ 26031 w 50"/>
                  <a:gd name="T17" fmla="*/ 1614 h 29"/>
                  <a:gd name="T18" fmla="*/ 13024 w 50"/>
                  <a:gd name="T19" fmla="*/ 2786 h 29"/>
                  <a:gd name="T20" fmla="*/ 21793 w 50"/>
                  <a:gd name="T21" fmla="*/ 2337 h 29"/>
                  <a:gd name="T22" fmla="*/ 17278 w 50"/>
                  <a:gd name="T23" fmla="*/ 3229 h 29"/>
                  <a:gd name="T24" fmla="*/ 8769 w 50"/>
                  <a:gd name="T25" fmla="*/ 2058 h 29"/>
                  <a:gd name="T26" fmla="*/ 47563 w 50"/>
                  <a:gd name="T27" fmla="*/ 1477 h 29"/>
                  <a:gd name="T28" fmla="*/ 99642 w 50"/>
                  <a:gd name="T29" fmla="*/ 2506 h 29"/>
                  <a:gd name="T30" fmla="*/ 77849 w 50"/>
                  <a:gd name="T31" fmla="*/ 1029 h 29"/>
                  <a:gd name="T32" fmla="*/ 95388 w 50"/>
                  <a:gd name="T33" fmla="*/ 1029 h 29"/>
                  <a:gd name="T34" fmla="*/ 82364 w 50"/>
                  <a:gd name="T35" fmla="*/ 1308 h 29"/>
                  <a:gd name="T36" fmla="*/ 108395 w 50"/>
                  <a:gd name="T37" fmla="*/ 2506 h 29"/>
                  <a:gd name="T38" fmla="*/ 151704 w 50"/>
                  <a:gd name="T39" fmla="*/ 1614 h 29"/>
                  <a:gd name="T40" fmla="*/ 155958 w 50"/>
                  <a:gd name="T41" fmla="*/ 892 h 29"/>
                  <a:gd name="T42" fmla="*/ 125673 w 50"/>
                  <a:gd name="T43" fmla="*/ 892 h 29"/>
                  <a:gd name="T44" fmla="*/ 142935 w 50"/>
                  <a:gd name="T45" fmla="*/ 892 h 29"/>
                  <a:gd name="T46" fmla="*/ 121158 w 50"/>
                  <a:gd name="T47" fmla="*/ 1477 h 29"/>
                  <a:gd name="T48" fmla="*/ 138697 w 50"/>
                  <a:gd name="T49" fmla="*/ 0 h 29"/>
                  <a:gd name="T50" fmla="*/ 160213 w 50"/>
                  <a:gd name="T51" fmla="*/ 1029 h 29"/>
                  <a:gd name="T52" fmla="*/ 212291 w 50"/>
                  <a:gd name="T53" fmla="*/ 137 h 29"/>
                  <a:gd name="T54" fmla="*/ 216546 w 50"/>
                  <a:gd name="T55" fmla="*/ 443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50" y="3"/>
                    </a:moveTo>
                    <a:cubicBezTo>
                      <a:pt x="46" y="3"/>
                      <a:pt x="39" y="6"/>
                      <a:pt x="37" y="9"/>
                    </a:cubicBezTo>
                    <a:lnTo>
                      <a:pt x="43" y="9"/>
                    </a:lnTo>
                    <a:cubicBezTo>
                      <a:pt x="38" y="10"/>
                      <a:pt x="27" y="16"/>
                      <a:pt x="30" y="24"/>
                    </a:cubicBezTo>
                    <a:cubicBezTo>
                      <a:pt x="32" y="18"/>
                      <a:pt x="36" y="24"/>
                      <a:pt x="34" y="27"/>
                    </a:cubicBezTo>
                    <a:cubicBezTo>
                      <a:pt x="33" y="29"/>
                      <a:pt x="29" y="28"/>
                      <a:pt x="28" y="24"/>
                    </a:cubicBezTo>
                    <a:cubicBezTo>
                      <a:pt x="28" y="21"/>
                      <a:pt x="28" y="19"/>
                      <a:pt x="30" y="17"/>
                    </a:cubicBezTo>
                    <a:cubicBezTo>
                      <a:pt x="27" y="19"/>
                      <a:pt x="23" y="21"/>
                      <a:pt x="19" y="18"/>
                    </a:cubicBezTo>
                    <a:cubicBezTo>
                      <a:pt x="14" y="16"/>
                      <a:pt x="12" y="9"/>
                      <a:pt x="6" y="11"/>
                    </a:cubicBezTo>
                    <a:cubicBezTo>
                      <a:pt x="3" y="13"/>
                      <a:pt x="2" y="16"/>
                      <a:pt x="3" y="19"/>
                    </a:cubicBezTo>
                    <a:cubicBezTo>
                      <a:pt x="3" y="16"/>
                      <a:pt x="4" y="16"/>
                      <a:pt x="5" y="16"/>
                    </a:cubicBezTo>
                    <a:cubicBezTo>
                      <a:pt x="8" y="17"/>
                      <a:pt x="7" y="23"/>
                      <a:pt x="4" y="22"/>
                    </a:cubicBezTo>
                    <a:cubicBezTo>
                      <a:pt x="2" y="21"/>
                      <a:pt x="0" y="18"/>
                      <a:pt x="2" y="14"/>
                    </a:cubicBezTo>
                    <a:cubicBezTo>
                      <a:pt x="3" y="9"/>
                      <a:pt x="6" y="8"/>
                      <a:pt x="11" y="10"/>
                    </a:cubicBezTo>
                    <a:cubicBezTo>
                      <a:pt x="14" y="12"/>
                      <a:pt x="19" y="18"/>
                      <a:pt x="23" y="17"/>
                    </a:cubicBezTo>
                    <a:cubicBezTo>
                      <a:pt x="21" y="15"/>
                      <a:pt x="17" y="13"/>
                      <a:pt x="18" y="7"/>
                    </a:cubicBezTo>
                    <a:cubicBezTo>
                      <a:pt x="19" y="4"/>
                      <a:pt x="21" y="5"/>
                      <a:pt x="22" y="7"/>
                    </a:cubicBezTo>
                    <a:cubicBezTo>
                      <a:pt x="22" y="9"/>
                      <a:pt x="20" y="11"/>
                      <a:pt x="19" y="9"/>
                    </a:cubicBezTo>
                    <a:cubicBezTo>
                      <a:pt x="19" y="12"/>
                      <a:pt x="23" y="17"/>
                      <a:pt x="25" y="17"/>
                    </a:cubicBezTo>
                    <a:cubicBezTo>
                      <a:pt x="29" y="17"/>
                      <a:pt x="31" y="14"/>
                      <a:pt x="35" y="11"/>
                    </a:cubicBezTo>
                    <a:cubicBezTo>
                      <a:pt x="36" y="9"/>
                      <a:pt x="37" y="8"/>
                      <a:pt x="36" y="6"/>
                    </a:cubicBezTo>
                    <a:cubicBezTo>
                      <a:pt x="36" y="0"/>
                      <a:pt x="27" y="1"/>
                      <a:pt x="29" y="6"/>
                    </a:cubicBezTo>
                    <a:cubicBezTo>
                      <a:pt x="29" y="3"/>
                      <a:pt x="33" y="5"/>
                      <a:pt x="33" y="6"/>
                    </a:cubicBezTo>
                    <a:cubicBezTo>
                      <a:pt x="33" y="9"/>
                      <a:pt x="31" y="12"/>
                      <a:pt x="28" y="10"/>
                    </a:cubicBezTo>
                    <a:cubicBezTo>
                      <a:pt x="25" y="5"/>
                      <a:pt x="28" y="0"/>
                      <a:pt x="32" y="0"/>
                    </a:cubicBezTo>
                    <a:cubicBezTo>
                      <a:pt x="35" y="0"/>
                      <a:pt x="37" y="2"/>
                      <a:pt x="37" y="7"/>
                    </a:cubicBezTo>
                    <a:cubicBezTo>
                      <a:pt x="40" y="3"/>
                      <a:pt x="45" y="2"/>
                      <a:pt x="49" y="1"/>
                    </a:cubicBezTo>
                    <a:cubicBezTo>
                      <a:pt x="49" y="2"/>
                      <a:pt x="49" y="2"/>
                      <a:pt x="50" y="3"/>
                    </a:cubicBezTo>
                    <a:close/>
                  </a:path>
                </a:pathLst>
              </a:custGeom>
              <a:solidFill>
                <a:srgbClr val="340E70"/>
              </a:solidFill>
              <a:ln>
                <a:noFill/>
              </a:ln>
            </p:spPr>
            <p:txBody>
              <a:bodyPr/>
              <a:lstStyle/>
              <a:p>
                <a:pPr>
                  <a:defRPr/>
                </a:pPr>
                <a:endParaRPr lang="en-US" sz="1050">
                  <a:latin typeface="+mj-lt"/>
                  <a:cs typeface="Arial" charset="0"/>
                </a:endParaRPr>
              </a:p>
            </p:txBody>
          </p:sp>
          <p:sp>
            <p:nvSpPr>
              <p:cNvPr id="96356" name="Freeform 300"/>
              <p:cNvSpPr>
                <a:spLocks/>
              </p:cNvSpPr>
              <p:nvPr/>
            </p:nvSpPr>
            <p:spPr bwMode="auto">
              <a:xfrm>
                <a:off x="4589" y="4260"/>
                <a:ext cx="819" cy="153"/>
              </a:xfrm>
              <a:custGeom>
                <a:avLst/>
                <a:gdLst>
                  <a:gd name="T0" fmla="*/ 216546 w 50"/>
                  <a:gd name="T1" fmla="*/ 443 h 29"/>
                  <a:gd name="T2" fmla="*/ 160213 w 50"/>
                  <a:gd name="T3" fmla="*/ 1308 h 29"/>
                  <a:gd name="T4" fmla="*/ 186244 w 50"/>
                  <a:gd name="T5" fmla="*/ 1308 h 29"/>
                  <a:gd name="T6" fmla="*/ 129927 w 50"/>
                  <a:gd name="T7" fmla="*/ 3535 h 29"/>
                  <a:gd name="T8" fmla="*/ 147189 w 50"/>
                  <a:gd name="T9" fmla="*/ 3952 h 29"/>
                  <a:gd name="T10" fmla="*/ 121158 w 50"/>
                  <a:gd name="T11" fmla="*/ 3535 h 29"/>
                  <a:gd name="T12" fmla="*/ 129927 w 50"/>
                  <a:gd name="T13" fmla="*/ 2506 h 29"/>
                  <a:gd name="T14" fmla="*/ 82364 w 50"/>
                  <a:gd name="T15" fmla="*/ 2643 h 29"/>
                  <a:gd name="T16" fmla="*/ 26031 w 50"/>
                  <a:gd name="T17" fmla="*/ 1614 h 29"/>
                  <a:gd name="T18" fmla="*/ 13024 w 50"/>
                  <a:gd name="T19" fmla="*/ 2786 h 29"/>
                  <a:gd name="T20" fmla="*/ 21793 w 50"/>
                  <a:gd name="T21" fmla="*/ 2337 h 29"/>
                  <a:gd name="T22" fmla="*/ 17278 w 50"/>
                  <a:gd name="T23" fmla="*/ 3229 h 29"/>
                  <a:gd name="T24" fmla="*/ 8769 w 50"/>
                  <a:gd name="T25" fmla="*/ 2058 h 29"/>
                  <a:gd name="T26" fmla="*/ 47563 w 50"/>
                  <a:gd name="T27" fmla="*/ 1477 h 29"/>
                  <a:gd name="T28" fmla="*/ 99642 w 50"/>
                  <a:gd name="T29" fmla="*/ 2506 h 29"/>
                  <a:gd name="T30" fmla="*/ 77849 w 50"/>
                  <a:gd name="T31" fmla="*/ 1029 h 29"/>
                  <a:gd name="T32" fmla="*/ 95388 w 50"/>
                  <a:gd name="T33" fmla="*/ 1029 h 29"/>
                  <a:gd name="T34" fmla="*/ 82364 w 50"/>
                  <a:gd name="T35" fmla="*/ 1308 h 29"/>
                  <a:gd name="T36" fmla="*/ 108395 w 50"/>
                  <a:gd name="T37" fmla="*/ 2506 h 29"/>
                  <a:gd name="T38" fmla="*/ 151704 w 50"/>
                  <a:gd name="T39" fmla="*/ 1614 h 29"/>
                  <a:gd name="T40" fmla="*/ 155958 w 50"/>
                  <a:gd name="T41" fmla="*/ 892 h 29"/>
                  <a:gd name="T42" fmla="*/ 125673 w 50"/>
                  <a:gd name="T43" fmla="*/ 892 h 29"/>
                  <a:gd name="T44" fmla="*/ 142935 w 50"/>
                  <a:gd name="T45" fmla="*/ 892 h 29"/>
                  <a:gd name="T46" fmla="*/ 121158 w 50"/>
                  <a:gd name="T47" fmla="*/ 1477 h 29"/>
                  <a:gd name="T48" fmla="*/ 138697 w 50"/>
                  <a:gd name="T49" fmla="*/ 0 h 29"/>
                  <a:gd name="T50" fmla="*/ 160213 w 50"/>
                  <a:gd name="T51" fmla="*/ 1029 h 29"/>
                  <a:gd name="T52" fmla="*/ 212291 w 50"/>
                  <a:gd name="T53" fmla="*/ 137 h 29"/>
                  <a:gd name="T54" fmla="*/ 216546 w 50"/>
                  <a:gd name="T55" fmla="*/ 443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50" y="3"/>
                    </a:moveTo>
                    <a:cubicBezTo>
                      <a:pt x="46" y="3"/>
                      <a:pt x="39" y="6"/>
                      <a:pt x="37" y="9"/>
                    </a:cubicBezTo>
                    <a:lnTo>
                      <a:pt x="43" y="9"/>
                    </a:lnTo>
                    <a:cubicBezTo>
                      <a:pt x="38" y="10"/>
                      <a:pt x="27" y="16"/>
                      <a:pt x="30" y="24"/>
                    </a:cubicBezTo>
                    <a:cubicBezTo>
                      <a:pt x="32" y="18"/>
                      <a:pt x="36" y="24"/>
                      <a:pt x="34" y="27"/>
                    </a:cubicBezTo>
                    <a:cubicBezTo>
                      <a:pt x="33" y="29"/>
                      <a:pt x="29" y="28"/>
                      <a:pt x="28" y="24"/>
                    </a:cubicBezTo>
                    <a:cubicBezTo>
                      <a:pt x="28" y="21"/>
                      <a:pt x="28" y="19"/>
                      <a:pt x="30" y="17"/>
                    </a:cubicBezTo>
                    <a:cubicBezTo>
                      <a:pt x="27" y="19"/>
                      <a:pt x="23" y="21"/>
                      <a:pt x="19" y="18"/>
                    </a:cubicBezTo>
                    <a:cubicBezTo>
                      <a:pt x="14" y="16"/>
                      <a:pt x="12" y="9"/>
                      <a:pt x="6" y="11"/>
                    </a:cubicBezTo>
                    <a:cubicBezTo>
                      <a:pt x="3" y="13"/>
                      <a:pt x="2" y="16"/>
                      <a:pt x="3" y="19"/>
                    </a:cubicBezTo>
                    <a:cubicBezTo>
                      <a:pt x="3" y="16"/>
                      <a:pt x="4" y="16"/>
                      <a:pt x="5" y="16"/>
                    </a:cubicBezTo>
                    <a:cubicBezTo>
                      <a:pt x="8" y="17"/>
                      <a:pt x="7" y="23"/>
                      <a:pt x="4" y="22"/>
                    </a:cubicBezTo>
                    <a:cubicBezTo>
                      <a:pt x="2" y="21"/>
                      <a:pt x="0" y="18"/>
                      <a:pt x="2" y="14"/>
                    </a:cubicBezTo>
                    <a:cubicBezTo>
                      <a:pt x="3" y="9"/>
                      <a:pt x="6" y="8"/>
                      <a:pt x="11" y="10"/>
                    </a:cubicBezTo>
                    <a:cubicBezTo>
                      <a:pt x="14" y="12"/>
                      <a:pt x="19" y="18"/>
                      <a:pt x="23" y="17"/>
                    </a:cubicBezTo>
                    <a:cubicBezTo>
                      <a:pt x="21" y="15"/>
                      <a:pt x="17" y="13"/>
                      <a:pt x="18" y="7"/>
                    </a:cubicBezTo>
                    <a:cubicBezTo>
                      <a:pt x="19" y="4"/>
                      <a:pt x="21" y="5"/>
                      <a:pt x="22" y="7"/>
                    </a:cubicBezTo>
                    <a:cubicBezTo>
                      <a:pt x="22" y="9"/>
                      <a:pt x="20" y="11"/>
                      <a:pt x="19" y="9"/>
                    </a:cubicBezTo>
                    <a:cubicBezTo>
                      <a:pt x="19" y="12"/>
                      <a:pt x="23" y="17"/>
                      <a:pt x="25" y="17"/>
                    </a:cubicBezTo>
                    <a:cubicBezTo>
                      <a:pt x="29" y="17"/>
                      <a:pt x="31" y="14"/>
                      <a:pt x="35" y="11"/>
                    </a:cubicBezTo>
                    <a:cubicBezTo>
                      <a:pt x="36" y="9"/>
                      <a:pt x="37" y="8"/>
                      <a:pt x="36" y="6"/>
                    </a:cubicBezTo>
                    <a:cubicBezTo>
                      <a:pt x="36" y="0"/>
                      <a:pt x="27" y="1"/>
                      <a:pt x="29" y="6"/>
                    </a:cubicBezTo>
                    <a:cubicBezTo>
                      <a:pt x="29" y="3"/>
                      <a:pt x="33" y="5"/>
                      <a:pt x="33" y="6"/>
                    </a:cubicBezTo>
                    <a:cubicBezTo>
                      <a:pt x="33" y="9"/>
                      <a:pt x="31" y="12"/>
                      <a:pt x="28" y="10"/>
                    </a:cubicBezTo>
                    <a:cubicBezTo>
                      <a:pt x="25" y="5"/>
                      <a:pt x="28" y="0"/>
                      <a:pt x="32" y="0"/>
                    </a:cubicBezTo>
                    <a:cubicBezTo>
                      <a:pt x="35" y="0"/>
                      <a:pt x="37" y="2"/>
                      <a:pt x="37" y="7"/>
                    </a:cubicBezTo>
                    <a:cubicBezTo>
                      <a:pt x="40" y="3"/>
                      <a:pt x="45" y="2"/>
                      <a:pt x="49" y="1"/>
                    </a:cubicBezTo>
                    <a:cubicBezTo>
                      <a:pt x="49" y="2"/>
                      <a:pt x="49" y="2"/>
                      <a:pt x="50"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57" name="Freeform 301"/>
              <p:cNvSpPr>
                <a:spLocks/>
              </p:cNvSpPr>
              <p:nvPr/>
            </p:nvSpPr>
            <p:spPr bwMode="auto">
              <a:xfrm>
                <a:off x="5453" y="4239"/>
                <a:ext cx="147" cy="42"/>
              </a:xfrm>
              <a:custGeom>
                <a:avLst/>
                <a:gdLst>
                  <a:gd name="T0" fmla="*/ 0 w 9"/>
                  <a:gd name="T1" fmla="*/ 719 h 8"/>
                  <a:gd name="T2" fmla="*/ 34953 w 9"/>
                  <a:gd name="T3" fmla="*/ 137 h 8"/>
                  <a:gd name="T4" fmla="*/ 34953 w 9"/>
                  <a:gd name="T5" fmla="*/ 719 h 8"/>
                  <a:gd name="T6" fmla="*/ 0 w 9"/>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0" y="5"/>
                    </a:moveTo>
                    <a:cubicBezTo>
                      <a:pt x="1" y="2"/>
                      <a:pt x="6" y="0"/>
                      <a:pt x="8" y="1"/>
                    </a:cubicBezTo>
                    <a:cubicBezTo>
                      <a:pt x="9" y="2"/>
                      <a:pt x="9" y="4"/>
                      <a:pt x="8" y="5"/>
                    </a:cubicBezTo>
                    <a:cubicBezTo>
                      <a:pt x="5" y="8"/>
                      <a:pt x="1" y="6"/>
                      <a:pt x="0" y="5"/>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58" name="Freeform 302"/>
              <p:cNvSpPr>
                <a:spLocks/>
              </p:cNvSpPr>
              <p:nvPr/>
            </p:nvSpPr>
            <p:spPr bwMode="auto">
              <a:xfrm>
                <a:off x="5453" y="4239"/>
                <a:ext cx="147" cy="42"/>
              </a:xfrm>
              <a:custGeom>
                <a:avLst/>
                <a:gdLst>
                  <a:gd name="T0" fmla="*/ 0 w 9"/>
                  <a:gd name="T1" fmla="*/ 719 h 8"/>
                  <a:gd name="T2" fmla="*/ 34953 w 9"/>
                  <a:gd name="T3" fmla="*/ 137 h 8"/>
                  <a:gd name="T4" fmla="*/ 34953 w 9"/>
                  <a:gd name="T5" fmla="*/ 719 h 8"/>
                  <a:gd name="T6" fmla="*/ 0 w 9"/>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0" y="5"/>
                    </a:moveTo>
                    <a:cubicBezTo>
                      <a:pt x="1" y="2"/>
                      <a:pt x="6" y="0"/>
                      <a:pt x="8" y="1"/>
                    </a:cubicBezTo>
                    <a:cubicBezTo>
                      <a:pt x="9" y="2"/>
                      <a:pt x="9" y="4"/>
                      <a:pt x="8" y="5"/>
                    </a:cubicBezTo>
                    <a:cubicBezTo>
                      <a:pt x="5" y="8"/>
                      <a:pt x="1" y="6"/>
                      <a:pt x="0" y="5"/>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59" name="Freeform 303"/>
              <p:cNvSpPr>
                <a:spLocks/>
              </p:cNvSpPr>
              <p:nvPr/>
            </p:nvSpPr>
            <p:spPr bwMode="auto">
              <a:xfrm>
                <a:off x="5307" y="4292"/>
                <a:ext cx="97" cy="63"/>
              </a:xfrm>
              <a:custGeom>
                <a:avLst/>
                <a:gdLst>
                  <a:gd name="T0" fmla="*/ 16991 w 6"/>
                  <a:gd name="T1" fmla="*/ 0 h 12"/>
                  <a:gd name="T2" fmla="*/ 0 w 6"/>
                  <a:gd name="T3" fmla="*/ 1297 h 12"/>
                  <a:gd name="T4" fmla="*/ 12804 w 6"/>
                  <a:gd name="T5" fmla="*/ 1601 h 12"/>
                  <a:gd name="T6" fmla="*/ 16991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4" y="0"/>
                    </a:moveTo>
                    <a:cubicBezTo>
                      <a:pt x="2" y="0"/>
                      <a:pt x="0" y="6"/>
                      <a:pt x="0" y="9"/>
                    </a:cubicBezTo>
                    <a:cubicBezTo>
                      <a:pt x="1" y="12"/>
                      <a:pt x="2" y="12"/>
                      <a:pt x="3" y="11"/>
                    </a:cubicBezTo>
                    <a:cubicBezTo>
                      <a:pt x="6" y="7"/>
                      <a:pt x="5" y="2"/>
                      <a:pt x="4"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60" name="Freeform 304"/>
              <p:cNvSpPr>
                <a:spLocks/>
              </p:cNvSpPr>
              <p:nvPr/>
            </p:nvSpPr>
            <p:spPr bwMode="auto">
              <a:xfrm>
                <a:off x="5307" y="4292"/>
                <a:ext cx="97" cy="63"/>
              </a:xfrm>
              <a:custGeom>
                <a:avLst/>
                <a:gdLst>
                  <a:gd name="T0" fmla="*/ 16991 w 6"/>
                  <a:gd name="T1" fmla="*/ 0 h 12"/>
                  <a:gd name="T2" fmla="*/ 0 w 6"/>
                  <a:gd name="T3" fmla="*/ 1297 h 12"/>
                  <a:gd name="T4" fmla="*/ 12804 w 6"/>
                  <a:gd name="T5" fmla="*/ 1601 h 12"/>
                  <a:gd name="T6" fmla="*/ 16991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4" y="0"/>
                    </a:moveTo>
                    <a:cubicBezTo>
                      <a:pt x="2" y="0"/>
                      <a:pt x="0" y="6"/>
                      <a:pt x="0" y="9"/>
                    </a:cubicBezTo>
                    <a:cubicBezTo>
                      <a:pt x="1" y="12"/>
                      <a:pt x="2" y="12"/>
                      <a:pt x="3" y="11"/>
                    </a:cubicBezTo>
                    <a:cubicBezTo>
                      <a:pt x="6" y="7"/>
                      <a:pt x="5" y="2"/>
                      <a:pt x="4"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61" name="Freeform 305"/>
              <p:cNvSpPr>
                <a:spLocks/>
              </p:cNvSpPr>
              <p:nvPr/>
            </p:nvSpPr>
            <p:spPr bwMode="auto">
              <a:xfrm>
                <a:off x="5421" y="4308"/>
                <a:ext cx="49" cy="47"/>
              </a:xfrm>
              <a:custGeom>
                <a:avLst/>
                <a:gdLst>
                  <a:gd name="T0" fmla="*/ 4263 w 3"/>
                  <a:gd name="T1" fmla="*/ 0 h 9"/>
                  <a:gd name="T2" fmla="*/ 4263 w 3"/>
                  <a:gd name="T3" fmla="*/ 1144 h 9"/>
                  <a:gd name="T4" fmla="*/ 13067 w 3"/>
                  <a:gd name="T5" fmla="*/ 1144 h 9"/>
                  <a:gd name="T6" fmla="*/ 4263 w 3"/>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1" y="0"/>
                    </a:moveTo>
                    <a:cubicBezTo>
                      <a:pt x="0" y="1"/>
                      <a:pt x="0" y="6"/>
                      <a:pt x="1" y="8"/>
                    </a:cubicBezTo>
                    <a:cubicBezTo>
                      <a:pt x="2" y="9"/>
                      <a:pt x="2" y="9"/>
                      <a:pt x="3" y="8"/>
                    </a:cubicBezTo>
                    <a:cubicBezTo>
                      <a:pt x="3" y="4"/>
                      <a:pt x="2" y="1"/>
                      <a:pt x="1"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62" name="Freeform 306"/>
              <p:cNvSpPr>
                <a:spLocks/>
              </p:cNvSpPr>
              <p:nvPr/>
            </p:nvSpPr>
            <p:spPr bwMode="auto">
              <a:xfrm>
                <a:off x="5421" y="4308"/>
                <a:ext cx="49" cy="47"/>
              </a:xfrm>
              <a:custGeom>
                <a:avLst/>
                <a:gdLst>
                  <a:gd name="T0" fmla="*/ 4263 w 3"/>
                  <a:gd name="T1" fmla="*/ 0 h 9"/>
                  <a:gd name="T2" fmla="*/ 4263 w 3"/>
                  <a:gd name="T3" fmla="*/ 1144 h 9"/>
                  <a:gd name="T4" fmla="*/ 13067 w 3"/>
                  <a:gd name="T5" fmla="*/ 1144 h 9"/>
                  <a:gd name="T6" fmla="*/ 4263 w 3"/>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1" y="0"/>
                    </a:moveTo>
                    <a:cubicBezTo>
                      <a:pt x="0" y="1"/>
                      <a:pt x="0" y="6"/>
                      <a:pt x="1" y="8"/>
                    </a:cubicBezTo>
                    <a:cubicBezTo>
                      <a:pt x="2" y="9"/>
                      <a:pt x="2" y="9"/>
                      <a:pt x="3" y="8"/>
                    </a:cubicBezTo>
                    <a:cubicBezTo>
                      <a:pt x="3" y="4"/>
                      <a:pt x="2" y="1"/>
                      <a:pt x="1"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63" name="Freeform 307"/>
              <p:cNvSpPr>
                <a:spLocks/>
              </p:cNvSpPr>
              <p:nvPr/>
            </p:nvSpPr>
            <p:spPr bwMode="auto">
              <a:xfrm>
                <a:off x="5486" y="4276"/>
                <a:ext cx="114" cy="32"/>
              </a:xfrm>
              <a:custGeom>
                <a:avLst/>
                <a:gdLst>
                  <a:gd name="T0" fmla="*/ 0 w 7"/>
                  <a:gd name="T1" fmla="*/ 453 h 6"/>
                  <a:gd name="T2" fmla="*/ 25992 w 7"/>
                  <a:gd name="T3" fmla="*/ 768 h 6"/>
                  <a:gd name="T4" fmla="*/ 25992 w 7"/>
                  <a:gd name="T5" fmla="*/ 453 h 6"/>
                  <a:gd name="T6" fmla="*/ 0 w 7"/>
                  <a:gd name="T7" fmla="*/ 453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0" y="3"/>
                    </a:moveTo>
                    <a:cubicBezTo>
                      <a:pt x="1" y="5"/>
                      <a:pt x="4" y="6"/>
                      <a:pt x="6" y="5"/>
                    </a:cubicBezTo>
                    <a:cubicBezTo>
                      <a:pt x="7" y="4"/>
                      <a:pt x="7" y="3"/>
                      <a:pt x="6" y="3"/>
                    </a:cubicBezTo>
                    <a:cubicBezTo>
                      <a:pt x="4" y="0"/>
                      <a:pt x="1" y="1"/>
                      <a:pt x="0" y="3"/>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64" name="Freeform 308"/>
              <p:cNvSpPr>
                <a:spLocks/>
              </p:cNvSpPr>
              <p:nvPr/>
            </p:nvSpPr>
            <p:spPr bwMode="auto">
              <a:xfrm>
                <a:off x="5486" y="4276"/>
                <a:ext cx="114" cy="32"/>
              </a:xfrm>
              <a:custGeom>
                <a:avLst/>
                <a:gdLst>
                  <a:gd name="T0" fmla="*/ 0 w 7"/>
                  <a:gd name="T1" fmla="*/ 453 h 6"/>
                  <a:gd name="T2" fmla="*/ 25992 w 7"/>
                  <a:gd name="T3" fmla="*/ 768 h 6"/>
                  <a:gd name="T4" fmla="*/ 25992 w 7"/>
                  <a:gd name="T5" fmla="*/ 453 h 6"/>
                  <a:gd name="T6" fmla="*/ 0 w 7"/>
                  <a:gd name="T7" fmla="*/ 453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0" y="3"/>
                    </a:moveTo>
                    <a:cubicBezTo>
                      <a:pt x="1" y="5"/>
                      <a:pt x="4" y="6"/>
                      <a:pt x="6" y="5"/>
                    </a:cubicBezTo>
                    <a:cubicBezTo>
                      <a:pt x="7" y="4"/>
                      <a:pt x="7" y="3"/>
                      <a:pt x="6" y="3"/>
                    </a:cubicBezTo>
                    <a:cubicBezTo>
                      <a:pt x="4" y="0"/>
                      <a:pt x="1" y="1"/>
                      <a:pt x="0"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65" name="Freeform 309"/>
              <p:cNvSpPr>
                <a:spLocks/>
              </p:cNvSpPr>
              <p:nvPr/>
            </p:nvSpPr>
            <p:spPr bwMode="auto">
              <a:xfrm>
                <a:off x="5421" y="4276"/>
                <a:ext cx="147" cy="74"/>
              </a:xfrm>
              <a:custGeom>
                <a:avLst/>
                <a:gdLst>
                  <a:gd name="T0" fmla="*/ 0 w 9"/>
                  <a:gd name="T1" fmla="*/ 0 h 14"/>
                  <a:gd name="T2" fmla="*/ 39216 w 9"/>
                  <a:gd name="T3" fmla="*/ 1623 h 14"/>
                  <a:gd name="T4" fmla="*/ 30413 w 9"/>
                  <a:gd name="T5" fmla="*/ 2067 h 14"/>
                  <a:gd name="T6" fmla="*/ 0 w 9"/>
                  <a:gd name="T7" fmla="*/ 0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0" y="0"/>
                    </a:moveTo>
                    <a:cubicBezTo>
                      <a:pt x="3" y="0"/>
                      <a:pt x="8" y="7"/>
                      <a:pt x="9" y="11"/>
                    </a:cubicBezTo>
                    <a:cubicBezTo>
                      <a:pt x="9" y="14"/>
                      <a:pt x="8" y="14"/>
                      <a:pt x="7" y="14"/>
                    </a:cubicBezTo>
                    <a:cubicBezTo>
                      <a:pt x="2" y="11"/>
                      <a:pt x="0" y="3"/>
                      <a:pt x="0"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66" name="Freeform 310"/>
              <p:cNvSpPr>
                <a:spLocks/>
              </p:cNvSpPr>
              <p:nvPr/>
            </p:nvSpPr>
            <p:spPr bwMode="auto">
              <a:xfrm>
                <a:off x="5421" y="4276"/>
                <a:ext cx="147" cy="74"/>
              </a:xfrm>
              <a:custGeom>
                <a:avLst/>
                <a:gdLst>
                  <a:gd name="T0" fmla="*/ 0 w 9"/>
                  <a:gd name="T1" fmla="*/ 0 h 14"/>
                  <a:gd name="T2" fmla="*/ 39216 w 9"/>
                  <a:gd name="T3" fmla="*/ 1623 h 14"/>
                  <a:gd name="T4" fmla="*/ 30413 w 9"/>
                  <a:gd name="T5" fmla="*/ 2067 h 14"/>
                  <a:gd name="T6" fmla="*/ 0 w 9"/>
                  <a:gd name="T7" fmla="*/ 0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0" y="0"/>
                    </a:moveTo>
                    <a:cubicBezTo>
                      <a:pt x="3" y="0"/>
                      <a:pt x="8" y="7"/>
                      <a:pt x="9" y="11"/>
                    </a:cubicBezTo>
                    <a:cubicBezTo>
                      <a:pt x="9" y="14"/>
                      <a:pt x="8" y="14"/>
                      <a:pt x="7" y="14"/>
                    </a:cubicBezTo>
                    <a:cubicBezTo>
                      <a:pt x="2" y="11"/>
                      <a:pt x="0" y="3"/>
                      <a:pt x="0"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67" name="Freeform 311"/>
              <p:cNvSpPr>
                <a:spLocks/>
              </p:cNvSpPr>
              <p:nvPr/>
            </p:nvSpPr>
            <p:spPr bwMode="auto">
              <a:xfrm>
                <a:off x="5339" y="4244"/>
                <a:ext cx="114" cy="43"/>
              </a:xfrm>
              <a:custGeom>
                <a:avLst/>
                <a:gdLst>
                  <a:gd name="T0" fmla="*/ 30243 w 7"/>
                  <a:gd name="T1" fmla="*/ 634 h 8"/>
                  <a:gd name="T2" fmla="*/ 8745 w 7"/>
                  <a:gd name="T3" fmla="*/ 1242 h 8"/>
                  <a:gd name="T4" fmla="*/ 30243 w 7"/>
                  <a:gd name="T5" fmla="*/ 634 h 8"/>
                  <a:gd name="T6" fmla="*/ 0 60000 65536"/>
                  <a:gd name="T7" fmla="*/ 0 60000 65536"/>
                  <a:gd name="T8" fmla="*/ 0 60000 65536"/>
                </a:gdLst>
                <a:ahLst/>
                <a:cxnLst>
                  <a:cxn ang="T6">
                    <a:pos x="T0" y="T1"/>
                  </a:cxn>
                  <a:cxn ang="T7">
                    <a:pos x="T2" y="T3"/>
                  </a:cxn>
                  <a:cxn ang="T8">
                    <a:pos x="T4" y="T5"/>
                  </a:cxn>
                </a:cxnLst>
                <a:rect l="0" t="0" r="r" b="b"/>
                <a:pathLst>
                  <a:path w="7" h="8">
                    <a:moveTo>
                      <a:pt x="7" y="4"/>
                    </a:moveTo>
                    <a:cubicBezTo>
                      <a:pt x="5" y="0"/>
                      <a:pt x="0" y="3"/>
                      <a:pt x="2" y="8"/>
                    </a:cubicBezTo>
                    <a:cubicBezTo>
                      <a:pt x="4" y="7"/>
                      <a:pt x="5" y="5"/>
                      <a:pt x="7" y="4"/>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68" name="Freeform 312"/>
              <p:cNvSpPr>
                <a:spLocks noEditPoints="1"/>
              </p:cNvSpPr>
              <p:nvPr/>
            </p:nvSpPr>
            <p:spPr bwMode="auto">
              <a:xfrm>
                <a:off x="5356" y="4250"/>
                <a:ext cx="114" cy="42"/>
              </a:xfrm>
              <a:custGeom>
                <a:avLst/>
                <a:gdLst>
                  <a:gd name="T0" fmla="*/ 21481 w 7"/>
                  <a:gd name="T1" fmla="*/ 441 h 8"/>
                  <a:gd name="T2" fmla="*/ 12996 w 7"/>
                  <a:gd name="T3" fmla="*/ 305 h 8"/>
                  <a:gd name="T4" fmla="*/ 17247 w 7"/>
                  <a:gd name="T5" fmla="*/ 0 h 8"/>
                  <a:gd name="T6" fmla="*/ 25992 w 7"/>
                  <a:gd name="T7" fmla="*/ 305 h 8"/>
                  <a:gd name="T8" fmla="*/ 21481 w 7"/>
                  <a:gd name="T9" fmla="*/ 441 h 8"/>
                  <a:gd name="T10" fmla="*/ 12996 w 7"/>
                  <a:gd name="T11" fmla="*/ 305 h 8"/>
                  <a:gd name="T12" fmla="*/ 12996 w 7"/>
                  <a:gd name="T13" fmla="*/ 305 h 8"/>
                  <a:gd name="T14" fmla="*/ 8745 w 7"/>
                  <a:gd name="T15" fmla="*/ 0 h 8"/>
                  <a:gd name="T16" fmla="*/ 17247 w 7"/>
                  <a:gd name="T17" fmla="*/ 0 h 8"/>
                  <a:gd name="T18" fmla="*/ 12996 w 7"/>
                  <a:gd name="T19" fmla="*/ 305 h 8"/>
                  <a:gd name="T20" fmla="*/ 12996 w 7"/>
                  <a:gd name="T21" fmla="*/ 305 h 8"/>
                  <a:gd name="T22" fmla="*/ 8745 w 7"/>
                  <a:gd name="T23" fmla="*/ 305 h 8"/>
                  <a:gd name="T24" fmla="*/ 4251 w 7"/>
                  <a:gd name="T25" fmla="*/ 305 h 8"/>
                  <a:gd name="T26" fmla="*/ 8745 w 7"/>
                  <a:gd name="T27" fmla="*/ 0 h 8"/>
                  <a:gd name="T28" fmla="*/ 12996 w 7"/>
                  <a:gd name="T29" fmla="*/ 305 h 8"/>
                  <a:gd name="T30" fmla="*/ 8745 w 7"/>
                  <a:gd name="T31" fmla="*/ 305 h 8"/>
                  <a:gd name="T32" fmla="*/ 8745 w 7"/>
                  <a:gd name="T33" fmla="*/ 305 h 8"/>
                  <a:gd name="T34" fmla="*/ 4251 w 7"/>
                  <a:gd name="T35" fmla="*/ 305 h 8"/>
                  <a:gd name="T36" fmla="*/ 8745 w 7"/>
                  <a:gd name="T37" fmla="*/ 305 h 8"/>
                  <a:gd name="T38" fmla="*/ 8745 w 7"/>
                  <a:gd name="T39" fmla="*/ 305 h 8"/>
                  <a:gd name="T40" fmla="*/ 8745 w 7"/>
                  <a:gd name="T41" fmla="*/ 1019 h 8"/>
                  <a:gd name="T42" fmla="*/ 4251 w 7"/>
                  <a:gd name="T43" fmla="*/ 1019 h 8"/>
                  <a:gd name="T44" fmla="*/ 4251 w 7"/>
                  <a:gd name="T45" fmla="*/ 305 h 8"/>
                  <a:gd name="T46" fmla="*/ 8745 w 7"/>
                  <a:gd name="T47" fmla="*/ 305 h 8"/>
                  <a:gd name="T48" fmla="*/ 8745 w 7"/>
                  <a:gd name="T49" fmla="*/ 1160 h 8"/>
                  <a:gd name="T50" fmla="*/ 4251 w 7"/>
                  <a:gd name="T51" fmla="*/ 1160 h 8"/>
                  <a:gd name="T52" fmla="*/ 4251 w 7"/>
                  <a:gd name="T53" fmla="*/ 1019 h 8"/>
                  <a:gd name="T54" fmla="*/ 4251 w 7"/>
                  <a:gd name="T55" fmla="*/ 1019 h 8"/>
                  <a:gd name="T56" fmla="*/ 8745 w 7"/>
                  <a:gd name="T57" fmla="*/ 1160 h 8"/>
                  <a:gd name="T58" fmla="*/ 4251 w 7"/>
                  <a:gd name="T59" fmla="*/ 1019 h 8"/>
                  <a:gd name="T60" fmla="*/ 12996 w 7"/>
                  <a:gd name="T61" fmla="*/ 578 h 8"/>
                  <a:gd name="T62" fmla="*/ 17247 w 7"/>
                  <a:gd name="T63" fmla="*/ 882 h 8"/>
                  <a:gd name="T64" fmla="*/ 8745 w 7"/>
                  <a:gd name="T65" fmla="*/ 1160 h 8"/>
                  <a:gd name="T66" fmla="*/ 4251 w 7"/>
                  <a:gd name="T67" fmla="*/ 1019 h 8"/>
                  <a:gd name="T68" fmla="*/ 12996 w 7"/>
                  <a:gd name="T69" fmla="*/ 578 h 8"/>
                  <a:gd name="T70" fmla="*/ 25992 w 7"/>
                  <a:gd name="T71" fmla="*/ 305 h 8"/>
                  <a:gd name="T72" fmla="*/ 25992 w 7"/>
                  <a:gd name="T73" fmla="*/ 441 h 8"/>
                  <a:gd name="T74" fmla="*/ 17247 w 7"/>
                  <a:gd name="T75" fmla="*/ 882 h 8"/>
                  <a:gd name="T76" fmla="*/ 12996 w 7"/>
                  <a:gd name="T77" fmla="*/ 578 h 8"/>
                  <a:gd name="T78" fmla="*/ 25992 w 7"/>
                  <a:gd name="T79" fmla="*/ 305 h 8"/>
                  <a:gd name="T80" fmla="*/ 30243 w 7"/>
                  <a:gd name="T81" fmla="*/ 441 h 8"/>
                  <a:gd name="T82" fmla="*/ 25992 w 7"/>
                  <a:gd name="T83" fmla="*/ 441 h 8"/>
                  <a:gd name="T84" fmla="*/ 25992 w 7"/>
                  <a:gd name="T85" fmla="*/ 441 h 8"/>
                  <a:gd name="T86" fmla="*/ 25992 w 7"/>
                  <a:gd name="T87" fmla="*/ 305 h 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 h="8">
                    <a:moveTo>
                      <a:pt x="5" y="3"/>
                    </a:moveTo>
                    <a:cubicBezTo>
                      <a:pt x="5" y="2"/>
                      <a:pt x="4" y="2"/>
                      <a:pt x="3" y="2"/>
                    </a:cubicBezTo>
                    <a:lnTo>
                      <a:pt x="4" y="0"/>
                    </a:lnTo>
                    <a:cubicBezTo>
                      <a:pt x="5" y="0"/>
                      <a:pt x="6" y="1"/>
                      <a:pt x="6" y="2"/>
                    </a:cubicBezTo>
                    <a:lnTo>
                      <a:pt x="5" y="3"/>
                    </a:lnTo>
                    <a:close/>
                    <a:moveTo>
                      <a:pt x="3" y="2"/>
                    </a:moveTo>
                    <a:cubicBezTo>
                      <a:pt x="3" y="1"/>
                      <a:pt x="3" y="2"/>
                      <a:pt x="3" y="2"/>
                    </a:cubicBezTo>
                    <a:lnTo>
                      <a:pt x="2" y="0"/>
                    </a:lnTo>
                    <a:cubicBezTo>
                      <a:pt x="3" y="0"/>
                      <a:pt x="3" y="0"/>
                      <a:pt x="4" y="0"/>
                    </a:cubicBezTo>
                    <a:lnTo>
                      <a:pt x="3" y="2"/>
                    </a:lnTo>
                    <a:close/>
                    <a:moveTo>
                      <a:pt x="3" y="2"/>
                    </a:moveTo>
                    <a:cubicBezTo>
                      <a:pt x="2" y="2"/>
                      <a:pt x="2" y="2"/>
                      <a:pt x="2" y="2"/>
                    </a:cubicBezTo>
                    <a:lnTo>
                      <a:pt x="1" y="2"/>
                    </a:lnTo>
                    <a:cubicBezTo>
                      <a:pt x="1" y="1"/>
                      <a:pt x="2" y="1"/>
                      <a:pt x="2" y="0"/>
                    </a:cubicBezTo>
                    <a:lnTo>
                      <a:pt x="3" y="2"/>
                    </a:lnTo>
                    <a:close/>
                    <a:moveTo>
                      <a:pt x="2" y="2"/>
                    </a:moveTo>
                    <a:lnTo>
                      <a:pt x="2" y="2"/>
                    </a:lnTo>
                    <a:lnTo>
                      <a:pt x="1" y="2"/>
                    </a:lnTo>
                    <a:lnTo>
                      <a:pt x="2" y="2"/>
                    </a:lnTo>
                    <a:close/>
                    <a:moveTo>
                      <a:pt x="2" y="2"/>
                    </a:moveTo>
                    <a:cubicBezTo>
                      <a:pt x="1" y="3"/>
                      <a:pt x="1" y="5"/>
                      <a:pt x="2" y="7"/>
                    </a:cubicBezTo>
                    <a:lnTo>
                      <a:pt x="1" y="7"/>
                    </a:lnTo>
                    <a:cubicBezTo>
                      <a:pt x="0" y="5"/>
                      <a:pt x="0" y="3"/>
                      <a:pt x="1" y="2"/>
                    </a:cubicBezTo>
                    <a:lnTo>
                      <a:pt x="2" y="2"/>
                    </a:lnTo>
                    <a:close/>
                    <a:moveTo>
                      <a:pt x="2" y="8"/>
                    </a:moveTo>
                    <a:lnTo>
                      <a:pt x="1" y="8"/>
                    </a:lnTo>
                    <a:lnTo>
                      <a:pt x="1" y="7"/>
                    </a:lnTo>
                    <a:lnTo>
                      <a:pt x="2" y="8"/>
                    </a:lnTo>
                    <a:close/>
                    <a:moveTo>
                      <a:pt x="1" y="7"/>
                    </a:moveTo>
                    <a:cubicBezTo>
                      <a:pt x="2" y="6"/>
                      <a:pt x="3" y="5"/>
                      <a:pt x="3" y="4"/>
                    </a:cubicBezTo>
                    <a:lnTo>
                      <a:pt x="4" y="6"/>
                    </a:lnTo>
                    <a:cubicBezTo>
                      <a:pt x="3" y="6"/>
                      <a:pt x="3" y="7"/>
                      <a:pt x="2" y="8"/>
                    </a:cubicBezTo>
                    <a:lnTo>
                      <a:pt x="1" y="7"/>
                    </a:lnTo>
                    <a:close/>
                    <a:moveTo>
                      <a:pt x="3" y="4"/>
                    </a:moveTo>
                    <a:cubicBezTo>
                      <a:pt x="4" y="4"/>
                      <a:pt x="5" y="3"/>
                      <a:pt x="6" y="2"/>
                    </a:cubicBezTo>
                    <a:lnTo>
                      <a:pt x="6" y="3"/>
                    </a:lnTo>
                    <a:cubicBezTo>
                      <a:pt x="5" y="4"/>
                      <a:pt x="5" y="5"/>
                      <a:pt x="4" y="6"/>
                    </a:cubicBezTo>
                    <a:lnTo>
                      <a:pt x="3" y="4"/>
                    </a:lnTo>
                    <a:close/>
                    <a:moveTo>
                      <a:pt x="6" y="2"/>
                    </a:moveTo>
                    <a:lnTo>
                      <a:pt x="7" y="3"/>
                    </a:lnTo>
                    <a:lnTo>
                      <a:pt x="6" y="3"/>
                    </a:lnTo>
                    <a:lnTo>
                      <a:pt x="6" y="2"/>
                    </a:lnTo>
                    <a:close/>
                  </a:path>
                </a:pathLst>
              </a:custGeom>
              <a:solidFill>
                <a:srgbClr val="340E70"/>
              </a:solidFill>
              <a:ln>
                <a:noFill/>
              </a:ln>
            </p:spPr>
            <p:txBody>
              <a:bodyPr/>
              <a:lstStyle/>
              <a:p>
                <a:pPr>
                  <a:defRPr/>
                </a:pPr>
                <a:endParaRPr lang="en-US" sz="1050">
                  <a:latin typeface="+mj-lt"/>
                  <a:cs typeface="Arial" charset="0"/>
                </a:endParaRPr>
              </a:p>
            </p:txBody>
          </p:sp>
          <p:sp>
            <p:nvSpPr>
              <p:cNvPr id="96369" name="Freeform 313"/>
              <p:cNvSpPr>
                <a:spLocks/>
              </p:cNvSpPr>
              <p:nvPr/>
            </p:nvSpPr>
            <p:spPr bwMode="auto">
              <a:xfrm>
                <a:off x="5356" y="4155"/>
                <a:ext cx="97" cy="63"/>
              </a:xfrm>
              <a:custGeom>
                <a:avLst/>
                <a:gdLst>
                  <a:gd name="T0" fmla="*/ 4187 w 6"/>
                  <a:gd name="T1" fmla="*/ 1738 h 12"/>
                  <a:gd name="T2" fmla="*/ 25349 w 6"/>
                  <a:gd name="T3" fmla="*/ 441 h 12"/>
                  <a:gd name="T4" fmla="*/ 12804 w 6"/>
                  <a:gd name="T5" fmla="*/ 137 h 12"/>
                  <a:gd name="T6" fmla="*/ 4187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1" y="12"/>
                    </a:moveTo>
                    <a:cubicBezTo>
                      <a:pt x="4" y="12"/>
                      <a:pt x="6" y="6"/>
                      <a:pt x="6" y="3"/>
                    </a:cubicBezTo>
                    <a:cubicBezTo>
                      <a:pt x="5" y="0"/>
                      <a:pt x="4" y="0"/>
                      <a:pt x="3" y="1"/>
                    </a:cubicBezTo>
                    <a:cubicBezTo>
                      <a:pt x="0" y="5"/>
                      <a:pt x="0" y="10"/>
                      <a:pt x="1" y="12"/>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70" name="Freeform 314"/>
              <p:cNvSpPr>
                <a:spLocks/>
              </p:cNvSpPr>
              <p:nvPr/>
            </p:nvSpPr>
            <p:spPr bwMode="auto">
              <a:xfrm>
                <a:off x="5356" y="4155"/>
                <a:ext cx="97" cy="63"/>
              </a:xfrm>
              <a:custGeom>
                <a:avLst/>
                <a:gdLst>
                  <a:gd name="T0" fmla="*/ 4187 w 6"/>
                  <a:gd name="T1" fmla="*/ 1738 h 12"/>
                  <a:gd name="T2" fmla="*/ 25349 w 6"/>
                  <a:gd name="T3" fmla="*/ 441 h 12"/>
                  <a:gd name="T4" fmla="*/ 12804 w 6"/>
                  <a:gd name="T5" fmla="*/ 137 h 12"/>
                  <a:gd name="T6" fmla="*/ 4187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1" y="12"/>
                    </a:moveTo>
                    <a:cubicBezTo>
                      <a:pt x="4" y="12"/>
                      <a:pt x="6" y="6"/>
                      <a:pt x="6" y="3"/>
                    </a:cubicBezTo>
                    <a:cubicBezTo>
                      <a:pt x="5" y="0"/>
                      <a:pt x="4" y="0"/>
                      <a:pt x="3" y="1"/>
                    </a:cubicBezTo>
                    <a:cubicBezTo>
                      <a:pt x="0" y="5"/>
                      <a:pt x="0" y="10"/>
                      <a:pt x="1" y="12"/>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71" name="Freeform 315"/>
              <p:cNvSpPr>
                <a:spLocks/>
              </p:cNvSpPr>
              <p:nvPr/>
            </p:nvSpPr>
            <p:spPr bwMode="auto">
              <a:xfrm>
                <a:off x="5143" y="4229"/>
                <a:ext cx="164" cy="38"/>
              </a:xfrm>
              <a:custGeom>
                <a:avLst/>
                <a:gdLst>
                  <a:gd name="T0" fmla="*/ 44116 w 10"/>
                  <a:gd name="T1" fmla="*/ 441 h 8"/>
                  <a:gd name="T2" fmla="*/ 8872 w 10"/>
                  <a:gd name="T3" fmla="*/ 882 h 8"/>
                  <a:gd name="T4" fmla="*/ 4297 w 10"/>
                  <a:gd name="T5" fmla="*/ 305 h 8"/>
                  <a:gd name="T6" fmla="*/ 44116 w 10"/>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10" y="3"/>
                    </a:moveTo>
                    <a:cubicBezTo>
                      <a:pt x="9" y="6"/>
                      <a:pt x="4" y="8"/>
                      <a:pt x="2" y="6"/>
                    </a:cubicBezTo>
                    <a:cubicBezTo>
                      <a:pt x="0" y="5"/>
                      <a:pt x="0" y="3"/>
                      <a:pt x="1" y="2"/>
                    </a:cubicBezTo>
                    <a:cubicBezTo>
                      <a:pt x="5" y="0"/>
                      <a:pt x="8" y="1"/>
                      <a:pt x="10" y="3"/>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72" name="Freeform 316"/>
              <p:cNvSpPr>
                <a:spLocks/>
              </p:cNvSpPr>
              <p:nvPr/>
            </p:nvSpPr>
            <p:spPr bwMode="auto">
              <a:xfrm>
                <a:off x="5143" y="4229"/>
                <a:ext cx="164" cy="38"/>
              </a:xfrm>
              <a:custGeom>
                <a:avLst/>
                <a:gdLst>
                  <a:gd name="T0" fmla="*/ 44116 w 10"/>
                  <a:gd name="T1" fmla="*/ 441 h 8"/>
                  <a:gd name="T2" fmla="*/ 8872 w 10"/>
                  <a:gd name="T3" fmla="*/ 882 h 8"/>
                  <a:gd name="T4" fmla="*/ 4297 w 10"/>
                  <a:gd name="T5" fmla="*/ 305 h 8"/>
                  <a:gd name="T6" fmla="*/ 44116 w 10"/>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10" y="3"/>
                    </a:moveTo>
                    <a:cubicBezTo>
                      <a:pt x="9" y="6"/>
                      <a:pt x="4" y="8"/>
                      <a:pt x="2" y="6"/>
                    </a:cubicBezTo>
                    <a:cubicBezTo>
                      <a:pt x="0" y="5"/>
                      <a:pt x="0" y="3"/>
                      <a:pt x="1" y="2"/>
                    </a:cubicBezTo>
                    <a:cubicBezTo>
                      <a:pt x="5" y="0"/>
                      <a:pt x="8" y="1"/>
                      <a:pt x="10"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73" name="Freeform 317"/>
              <p:cNvSpPr>
                <a:spLocks/>
              </p:cNvSpPr>
              <p:nvPr/>
            </p:nvSpPr>
            <p:spPr bwMode="auto">
              <a:xfrm>
                <a:off x="5176" y="4192"/>
                <a:ext cx="98" cy="31"/>
              </a:xfrm>
              <a:custGeom>
                <a:avLst/>
                <a:gdLst>
                  <a:gd name="T0" fmla="*/ 26150 w 6"/>
                  <a:gd name="T1" fmla="*/ 692 h 6"/>
                  <a:gd name="T2" fmla="*/ 0 w 6"/>
                  <a:gd name="T3" fmla="*/ 429 h 6"/>
                  <a:gd name="T4" fmla="*/ 4263 w 6"/>
                  <a:gd name="T5" fmla="*/ 134 h 6"/>
                  <a:gd name="T6" fmla="*/ 26150 w 6"/>
                  <a:gd name="T7" fmla="*/ 692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6" y="5"/>
                    </a:moveTo>
                    <a:cubicBezTo>
                      <a:pt x="5" y="6"/>
                      <a:pt x="1" y="5"/>
                      <a:pt x="0" y="3"/>
                    </a:cubicBezTo>
                    <a:cubicBezTo>
                      <a:pt x="0" y="2"/>
                      <a:pt x="0" y="1"/>
                      <a:pt x="1" y="1"/>
                    </a:cubicBezTo>
                    <a:cubicBezTo>
                      <a:pt x="4" y="0"/>
                      <a:pt x="6" y="3"/>
                      <a:pt x="6" y="5"/>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74" name="Freeform 318"/>
              <p:cNvSpPr>
                <a:spLocks/>
              </p:cNvSpPr>
              <p:nvPr/>
            </p:nvSpPr>
            <p:spPr bwMode="auto">
              <a:xfrm>
                <a:off x="5176" y="4192"/>
                <a:ext cx="98" cy="31"/>
              </a:xfrm>
              <a:custGeom>
                <a:avLst/>
                <a:gdLst>
                  <a:gd name="T0" fmla="*/ 26150 w 6"/>
                  <a:gd name="T1" fmla="*/ 692 h 6"/>
                  <a:gd name="T2" fmla="*/ 0 w 6"/>
                  <a:gd name="T3" fmla="*/ 429 h 6"/>
                  <a:gd name="T4" fmla="*/ 4263 w 6"/>
                  <a:gd name="T5" fmla="*/ 134 h 6"/>
                  <a:gd name="T6" fmla="*/ 26150 w 6"/>
                  <a:gd name="T7" fmla="*/ 692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6" y="5"/>
                    </a:moveTo>
                    <a:cubicBezTo>
                      <a:pt x="5" y="6"/>
                      <a:pt x="1" y="5"/>
                      <a:pt x="0" y="3"/>
                    </a:cubicBezTo>
                    <a:cubicBezTo>
                      <a:pt x="0" y="2"/>
                      <a:pt x="0" y="1"/>
                      <a:pt x="1" y="1"/>
                    </a:cubicBezTo>
                    <a:cubicBezTo>
                      <a:pt x="4" y="0"/>
                      <a:pt x="6" y="3"/>
                      <a:pt x="6" y="5"/>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75" name="Freeform 319"/>
              <p:cNvSpPr>
                <a:spLocks/>
              </p:cNvSpPr>
              <p:nvPr/>
            </p:nvSpPr>
            <p:spPr bwMode="auto">
              <a:xfrm>
                <a:off x="5307" y="4149"/>
                <a:ext cx="65" cy="52"/>
              </a:xfrm>
              <a:custGeom>
                <a:avLst/>
                <a:gdLst>
                  <a:gd name="T0" fmla="*/ 4225 w 4"/>
                  <a:gd name="T1" fmla="*/ 1365 h 9"/>
                  <a:gd name="T2" fmla="*/ 4225 w 4"/>
                  <a:gd name="T3" fmla="*/ 144 h 9"/>
                  <a:gd name="T4" fmla="*/ 12935 w 4"/>
                  <a:gd name="T5" fmla="*/ 144 h 9"/>
                  <a:gd name="T6" fmla="*/ 4225 w 4"/>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1" y="9"/>
                    </a:moveTo>
                    <a:cubicBezTo>
                      <a:pt x="0" y="8"/>
                      <a:pt x="0" y="3"/>
                      <a:pt x="1" y="1"/>
                    </a:cubicBezTo>
                    <a:cubicBezTo>
                      <a:pt x="2" y="0"/>
                      <a:pt x="2" y="0"/>
                      <a:pt x="3" y="1"/>
                    </a:cubicBezTo>
                    <a:cubicBezTo>
                      <a:pt x="4" y="5"/>
                      <a:pt x="2" y="8"/>
                      <a:pt x="1" y="9"/>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76" name="Freeform 320"/>
              <p:cNvSpPr>
                <a:spLocks/>
              </p:cNvSpPr>
              <p:nvPr/>
            </p:nvSpPr>
            <p:spPr bwMode="auto">
              <a:xfrm>
                <a:off x="5307" y="4149"/>
                <a:ext cx="65" cy="52"/>
              </a:xfrm>
              <a:custGeom>
                <a:avLst/>
                <a:gdLst>
                  <a:gd name="T0" fmla="*/ 4225 w 4"/>
                  <a:gd name="T1" fmla="*/ 1365 h 9"/>
                  <a:gd name="T2" fmla="*/ 4225 w 4"/>
                  <a:gd name="T3" fmla="*/ 144 h 9"/>
                  <a:gd name="T4" fmla="*/ 12935 w 4"/>
                  <a:gd name="T5" fmla="*/ 144 h 9"/>
                  <a:gd name="T6" fmla="*/ 4225 w 4"/>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1" y="9"/>
                    </a:moveTo>
                    <a:cubicBezTo>
                      <a:pt x="0" y="8"/>
                      <a:pt x="0" y="3"/>
                      <a:pt x="1" y="1"/>
                    </a:cubicBezTo>
                    <a:cubicBezTo>
                      <a:pt x="2" y="0"/>
                      <a:pt x="2" y="0"/>
                      <a:pt x="3" y="1"/>
                    </a:cubicBezTo>
                    <a:cubicBezTo>
                      <a:pt x="4" y="5"/>
                      <a:pt x="2" y="8"/>
                      <a:pt x="1" y="9"/>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77" name="Freeform 321"/>
              <p:cNvSpPr>
                <a:spLocks/>
              </p:cNvSpPr>
              <p:nvPr/>
            </p:nvSpPr>
            <p:spPr bwMode="auto">
              <a:xfrm>
                <a:off x="5209" y="4149"/>
                <a:ext cx="147" cy="82"/>
              </a:xfrm>
              <a:custGeom>
                <a:avLst/>
                <a:gdLst>
                  <a:gd name="T0" fmla="*/ 34953 w 9"/>
                  <a:gd name="T1" fmla="*/ 2277 h 15"/>
                  <a:gd name="T2" fmla="*/ 13067 w 9"/>
                  <a:gd name="T3" fmla="*/ 144 h 15"/>
                  <a:gd name="T4" fmla="*/ 0 w 9"/>
                  <a:gd name="T5" fmla="*/ 453 h 15"/>
                  <a:gd name="T6" fmla="*/ 34953 w 9"/>
                  <a:gd name="T7" fmla="*/ 2277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8" y="15"/>
                    </a:moveTo>
                    <a:cubicBezTo>
                      <a:pt x="9" y="12"/>
                      <a:pt x="6" y="3"/>
                      <a:pt x="3" y="1"/>
                    </a:cubicBezTo>
                    <a:cubicBezTo>
                      <a:pt x="1" y="0"/>
                      <a:pt x="0" y="1"/>
                      <a:pt x="0" y="3"/>
                    </a:cubicBezTo>
                    <a:cubicBezTo>
                      <a:pt x="1" y="10"/>
                      <a:pt x="6" y="15"/>
                      <a:pt x="8" y="15"/>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78" name="Freeform 322"/>
              <p:cNvSpPr>
                <a:spLocks/>
              </p:cNvSpPr>
              <p:nvPr/>
            </p:nvSpPr>
            <p:spPr bwMode="auto">
              <a:xfrm>
                <a:off x="5209" y="4149"/>
                <a:ext cx="147" cy="82"/>
              </a:xfrm>
              <a:custGeom>
                <a:avLst/>
                <a:gdLst>
                  <a:gd name="T0" fmla="*/ 34953 w 9"/>
                  <a:gd name="T1" fmla="*/ 2277 h 15"/>
                  <a:gd name="T2" fmla="*/ 13067 w 9"/>
                  <a:gd name="T3" fmla="*/ 144 h 15"/>
                  <a:gd name="T4" fmla="*/ 0 w 9"/>
                  <a:gd name="T5" fmla="*/ 453 h 15"/>
                  <a:gd name="T6" fmla="*/ 34953 w 9"/>
                  <a:gd name="T7" fmla="*/ 2277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8" y="15"/>
                    </a:moveTo>
                    <a:cubicBezTo>
                      <a:pt x="9" y="12"/>
                      <a:pt x="6" y="3"/>
                      <a:pt x="3" y="1"/>
                    </a:cubicBezTo>
                    <a:cubicBezTo>
                      <a:pt x="1" y="0"/>
                      <a:pt x="0" y="1"/>
                      <a:pt x="0" y="3"/>
                    </a:cubicBezTo>
                    <a:cubicBezTo>
                      <a:pt x="1" y="10"/>
                      <a:pt x="6" y="15"/>
                      <a:pt x="8" y="15"/>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79" name="Freeform 323"/>
              <p:cNvSpPr>
                <a:spLocks/>
              </p:cNvSpPr>
              <p:nvPr/>
            </p:nvSpPr>
            <p:spPr bwMode="auto">
              <a:xfrm>
                <a:off x="5307" y="4218"/>
                <a:ext cx="114" cy="52"/>
              </a:xfrm>
              <a:custGeom>
                <a:avLst/>
                <a:gdLst>
                  <a:gd name="T0" fmla="*/ 17247 w 7"/>
                  <a:gd name="T1" fmla="*/ 0 h 10"/>
                  <a:gd name="T2" fmla="*/ 0 w 7"/>
                  <a:gd name="T3" fmla="*/ 758 h 10"/>
                  <a:gd name="T4" fmla="*/ 17247 w 7"/>
                  <a:gd name="T5" fmla="*/ 0 h 10"/>
                  <a:gd name="T6" fmla="*/ 0 60000 65536"/>
                  <a:gd name="T7" fmla="*/ 0 60000 65536"/>
                  <a:gd name="T8" fmla="*/ 0 60000 65536"/>
                </a:gdLst>
                <a:ahLst/>
                <a:cxnLst>
                  <a:cxn ang="T6">
                    <a:pos x="T0" y="T1"/>
                  </a:cxn>
                  <a:cxn ang="T7">
                    <a:pos x="T2" y="T3"/>
                  </a:cxn>
                  <a:cxn ang="T8">
                    <a:pos x="T4" y="T5"/>
                  </a:cxn>
                </a:cxnLst>
                <a:rect l="0" t="0" r="r" b="b"/>
                <a:pathLst>
                  <a:path w="7" h="10">
                    <a:moveTo>
                      <a:pt x="4" y="0"/>
                    </a:moveTo>
                    <a:cubicBezTo>
                      <a:pt x="7" y="5"/>
                      <a:pt x="3" y="10"/>
                      <a:pt x="0" y="5"/>
                    </a:cubicBezTo>
                    <a:cubicBezTo>
                      <a:pt x="1" y="4"/>
                      <a:pt x="3" y="2"/>
                      <a:pt x="4"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80" name="Freeform 324"/>
              <p:cNvSpPr>
                <a:spLocks/>
              </p:cNvSpPr>
              <p:nvPr/>
            </p:nvSpPr>
            <p:spPr bwMode="auto">
              <a:xfrm>
                <a:off x="5307" y="4218"/>
                <a:ext cx="114" cy="52"/>
              </a:xfrm>
              <a:custGeom>
                <a:avLst/>
                <a:gdLst>
                  <a:gd name="T0" fmla="*/ 17247 w 7"/>
                  <a:gd name="T1" fmla="*/ 0 h 10"/>
                  <a:gd name="T2" fmla="*/ 0 w 7"/>
                  <a:gd name="T3" fmla="*/ 758 h 10"/>
                  <a:gd name="T4" fmla="*/ 17247 w 7"/>
                  <a:gd name="T5" fmla="*/ 0 h 10"/>
                  <a:gd name="T6" fmla="*/ 0 60000 65536"/>
                  <a:gd name="T7" fmla="*/ 0 60000 65536"/>
                  <a:gd name="T8" fmla="*/ 0 60000 65536"/>
                </a:gdLst>
                <a:ahLst/>
                <a:cxnLst>
                  <a:cxn ang="T6">
                    <a:pos x="T0" y="T1"/>
                  </a:cxn>
                  <a:cxn ang="T7">
                    <a:pos x="T2" y="T3"/>
                  </a:cxn>
                  <a:cxn ang="T8">
                    <a:pos x="T4" y="T5"/>
                  </a:cxn>
                </a:cxnLst>
                <a:rect l="0" t="0" r="r" b="b"/>
                <a:pathLst>
                  <a:path w="7" h="10">
                    <a:moveTo>
                      <a:pt x="4" y="0"/>
                    </a:moveTo>
                    <a:cubicBezTo>
                      <a:pt x="7" y="5"/>
                      <a:pt x="3" y="10"/>
                      <a:pt x="0" y="5"/>
                    </a:cubicBezTo>
                    <a:cubicBezTo>
                      <a:pt x="1" y="4"/>
                      <a:pt x="3" y="2"/>
                      <a:pt x="4"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81" name="Freeform 325"/>
              <p:cNvSpPr>
                <a:spLocks noEditPoints="1"/>
              </p:cNvSpPr>
              <p:nvPr/>
            </p:nvSpPr>
            <p:spPr bwMode="auto">
              <a:xfrm>
                <a:off x="101" y="474"/>
                <a:ext cx="5516" cy="3897"/>
              </a:xfrm>
              <a:custGeom>
                <a:avLst/>
                <a:gdLst>
                  <a:gd name="T0" fmla="*/ 264996 w 338"/>
                  <a:gd name="T1" fmla="*/ 0 h 738"/>
                  <a:gd name="T2" fmla="*/ 1212590 w 338"/>
                  <a:gd name="T3" fmla="*/ 0 h 738"/>
                  <a:gd name="T4" fmla="*/ 1212590 w 338"/>
                  <a:gd name="T5" fmla="*/ 444 h 738"/>
                  <a:gd name="T6" fmla="*/ 264996 w 338"/>
                  <a:gd name="T7" fmla="*/ 444 h 738"/>
                  <a:gd name="T8" fmla="*/ 264996 w 338"/>
                  <a:gd name="T9" fmla="*/ 0 h 738"/>
                  <a:gd name="T10" fmla="*/ 1469067 w 338"/>
                  <a:gd name="T11" fmla="*/ 10735 h 738"/>
                  <a:gd name="T12" fmla="*/ 1469067 w 338"/>
                  <a:gd name="T13" fmla="*/ 97927 h 738"/>
                  <a:gd name="T14" fmla="*/ 1460271 w 338"/>
                  <a:gd name="T15" fmla="*/ 97927 h 738"/>
                  <a:gd name="T16" fmla="*/ 1460271 w 338"/>
                  <a:gd name="T17" fmla="*/ 10735 h 738"/>
                  <a:gd name="T18" fmla="*/ 1469067 w 338"/>
                  <a:gd name="T19" fmla="*/ 10735 h 738"/>
                  <a:gd name="T20" fmla="*/ 1208330 w 338"/>
                  <a:gd name="T21" fmla="*/ 108662 h 738"/>
                  <a:gd name="T22" fmla="*/ 260737 w 338"/>
                  <a:gd name="T23" fmla="*/ 108662 h 738"/>
                  <a:gd name="T24" fmla="*/ 260737 w 338"/>
                  <a:gd name="T25" fmla="*/ 108218 h 738"/>
                  <a:gd name="T26" fmla="*/ 1208330 w 338"/>
                  <a:gd name="T27" fmla="*/ 108218 h 738"/>
                  <a:gd name="T28" fmla="*/ 1208330 w 338"/>
                  <a:gd name="T29" fmla="*/ 108662 h 738"/>
                  <a:gd name="T30" fmla="*/ 0 w 338"/>
                  <a:gd name="T31" fmla="*/ 97483 h 738"/>
                  <a:gd name="T32" fmla="*/ 0 w 338"/>
                  <a:gd name="T33" fmla="*/ 10735 h 738"/>
                  <a:gd name="T34" fmla="*/ 8796 w 338"/>
                  <a:gd name="T35" fmla="*/ 10735 h 738"/>
                  <a:gd name="T36" fmla="*/ 8796 w 338"/>
                  <a:gd name="T37" fmla="*/ 97483 h 738"/>
                  <a:gd name="T38" fmla="*/ 0 w 338"/>
                  <a:gd name="T39" fmla="*/ 97483 h 73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38" h="738">
                    <a:moveTo>
                      <a:pt x="61" y="0"/>
                    </a:moveTo>
                    <a:lnTo>
                      <a:pt x="279" y="0"/>
                    </a:lnTo>
                    <a:lnTo>
                      <a:pt x="279" y="3"/>
                    </a:lnTo>
                    <a:lnTo>
                      <a:pt x="61" y="3"/>
                    </a:lnTo>
                    <a:lnTo>
                      <a:pt x="61" y="0"/>
                    </a:lnTo>
                    <a:close/>
                    <a:moveTo>
                      <a:pt x="338" y="73"/>
                    </a:moveTo>
                    <a:lnTo>
                      <a:pt x="338" y="665"/>
                    </a:lnTo>
                    <a:lnTo>
                      <a:pt x="336" y="665"/>
                    </a:lnTo>
                    <a:lnTo>
                      <a:pt x="336" y="73"/>
                    </a:lnTo>
                    <a:lnTo>
                      <a:pt x="338" y="73"/>
                    </a:lnTo>
                    <a:close/>
                    <a:moveTo>
                      <a:pt x="278" y="738"/>
                    </a:moveTo>
                    <a:lnTo>
                      <a:pt x="60" y="738"/>
                    </a:lnTo>
                    <a:lnTo>
                      <a:pt x="60" y="735"/>
                    </a:lnTo>
                    <a:lnTo>
                      <a:pt x="278" y="735"/>
                    </a:lnTo>
                    <a:lnTo>
                      <a:pt x="278" y="738"/>
                    </a:lnTo>
                    <a:close/>
                    <a:moveTo>
                      <a:pt x="0" y="662"/>
                    </a:moveTo>
                    <a:lnTo>
                      <a:pt x="0" y="73"/>
                    </a:lnTo>
                    <a:lnTo>
                      <a:pt x="2" y="73"/>
                    </a:lnTo>
                    <a:lnTo>
                      <a:pt x="2" y="662"/>
                    </a:lnTo>
                    <a:lnTo>
                      <a:pt x="0" y="662"/>
                    </a:lnTo>
                    <a:close/>
                  </a:path>
                </a:pathLst>
              </a:custGeom>
              <a:solidFill>
                <a:srgbClr val="340E70"/>
              </a:solidFill>
              <a:ln w="9525">
                <a:solidFill>
                  <a:srgbClr val="0066FF"/>
                </a:solidFill>
                <a:round/>
                <a:headEnd/>
                <a:tailEnd/>
              </a:ln>
            </p:spPr>
            <p:txBody>
              <a:bodyPr/>
              <a:lstStyle/>
              <a:p>
                <a:pPr>
                  <a:defRPr/>
                </a:pPr>
                <a:endParaRPr lang="en-US" sz="1050">
                  <a:latin typeface="+mj-lt"/>
                  <a:cs typeface="Arial" charset="0"/>
                </a:endParaRPr>
              </a:p>
            </p:txBody>
          </p:sp>
        </p:grpSp>
      </p:grpSp>
      <p:sp>
        <p:nvSpPr>
          <p:cNvPr id="96259" name="Text Box 202"/>
          <p:cNvSpPr txBox="1">
            <a:spLocks noChangeArrowheads="1"/>
          </p:cNvSpPr>
          <p:nvPr/>
        </p:nvSpPr>
        <p:spPr bwMode="auto">
          <a:xfrm>
            <a:off x="5510213" y="4700588"/>
            <a:ext cx="857250" cy="415498"/>
          </a:xfrm>
          <a:prstGeom prst="rect">
            <a:avLst/>
          </a:prstGeom>
          <a:noFill/>
          <a:ln>
            <a:noFill/>
          </a:ln>
          <a:effectLst/>
        </p:spPr>
        <p:txBody>
          <a:bodyPr>
            <a:spAutoFit/>
          </a:bodyPr>
          <a:lstStyle>
            <a:lvl1pPr eaLnBrk="0" hangingPunct="0">
              <a:defRPr sz="3200">
                <a:solidFill>
                  <a:schemeClr val="tx1"/>
                </a:solidFill>
                <a:latin typeface=".VnTime" pitchFamily="34" charset="0"/>
              </a:defRPr>
            </a:lvl1pPr>
            <a:lvl2pPr marL="742950" indent="-285750" eaLnBrk="0" hangingPunct="0">
              <a:defRPr sz="3200">
                <a:solidFill>
                  <a:schemeClr val="tx1"/>
                </a:solidFill>
                <a:latin typeface=".VnTime" pitchFamily="34" charset="0"/>
              </a:defRPr>
            </a:lvl2pPr>
            <a:lvl3pPr marL="1143000" indent="-228600" eaLnBrk="0" hangingPunct="0">
              <a:defRPr sz="3200">
                <a:solidFill>
                  <a:schemeClr val="tx1"/>
                </a:solidFill>
                <a:latin typeface=".VnTime" pitchFamily="34" charset="0"/>
              </a:defRPr>
            </a:lvl3pPr>
            <a:lvl4pPr marL="1600200" indent="-228600" eaLnBrk="0" hangingPunct="0">
              <a:defRPr sz="3200">
                <a:solidFill>
                  <a:schemeClr val="tx1"/>
                </a:solidFill>
                <a:latin typeface=".VnTime" pitchFamily="34" charset="0"/>
              </a:defRPr>
            </a:lvl4pPr>
            <a:lvl5pPr marL="2057400" indent="-228600" eaLnBrk="0" hangingPunct="0">
              <a:defRPr sz="3200">
                <a:solidFill>
                  <a:schemeClr val="tx1"/>
                </a:solidFill>
                <a:latin typeface=".VnTime" pitchFamily="34" charset="0"/>
              </a:defRPr>
            </a:lvl5pPr>
            <a:lvl6pPr marL="2514600" indent="-228600" eaLnBrk="0" fontAlgn="base" hangingPunct="0">
              <a:spcBef>
                <a:spcPct val="0"/>
              </a:spcBef>
              <a:spcAft>
                <a:spcPct val="0"/>
              </a:spcAft>
              <a:defRPr sz="3200">
                <a:solidFill>
                  <a:schemeClr val="tx1"/>
                </a:solidFill>
                <a:latin typeface=".VnTime" pitchFamily="34" charset="0"/>
              </a:defRPr>
            </a:lvl6pPr>
            <a:lvl7pPr marL="2971800" indent="-228600" eaLnBrk="0" fontAlgn="base" hangingPunct="0">
              <a:spcBef>
                <a:spcPct val="0"/>
              </a:spcBef>
              <a:spcAft>
                <a:spcPct val="0"/>
              </a:spcAft>
              <a:defRPr sz="3200">
                <a:solidFill>
                  <a:schemeClr val="tx1"/>
                </a:solidFill>
                <a:latin typeface=".VnTime" pitchFamily="34" charset="0"/>
              </a:defRPr>
            </a:lvl7pPr>
            <a:lvl8pPr marL="3429000" indent="-228600" eaLnBrk="0" fontAlgn="base" hangingPunct="0">
              <a:spcBef>
                <a:spcPct val="0"/>
              </a:spcBef>
              <a:spcAft>
                <a:spcPct val="0"/>
              </a:spcAft>
              <a:defRPr sz="3200">
                <a:solidFill>
                  <a:schemeClr val="tx1"/>
                </a:solidFill>
                <a:latin typeface=".VnTime" pitchFamily="34" charset="0"/>
              </a:defRPr>
            </a:lvl8pPr>
            <a:lvl9pPr marL="3886200" indent="-228600" eaLnBrk="0" fontAlgn="base" hangingPunct="0">
              <a:spcBef>
                <a:spcPct val="0"/>
              </a:spcBef>
              <a:spcAft>
                <a:spcPct val="0"/>
              </a:spcAft>
              <a:defRPr sz="3200">
                <a:solidFill>
                  <a:schemeClr val="tx1"/>
                </a:solidFill>
                <a:latin typeface=".VnTime" pitchFamily="34" charset="0"/>
              </a:defRPr>
            </a:lvl9pPr>
          </a:lstStyle>
          <a:p>
            <a:pPr eaLnBrk="1" hangingPunct="1">
              <a:spcBef>
                <a:spcPct val="50000"/>
              </a:spcBef>
              <a:defRPr/>
            </a:pPr>
            <a:endParaRPr lang="en-US" sz="2100">
              <a:latin typeface="+mj-lt"/>
              <a:cs typeface="Times New Roman" pitchFamily="18" charset="0"/>
            </a:endParaRPr>
          </a:p>
        </p:txBody>
      </p:sp>
      <p:sp>
        <p:nvSpPr>
          <p:cNvPr id="96260" name="Text Box 203"/>
          <p:cNvSpPr txBox="1">
            <a:spLocks noChangeArrowheads="1"/>
          </p:cNvSpPr>
          <p:nvPr/>
        </p:nvSpPr>
        <p:spPr bwMode="auto">
          <a:xfrm>
            <a:off x="5538788" y="4872038"/>
            <a:ext cx="857250" cy="415498"/>
          </a:xfrm>
          <a:prstGeom prst="rect">
            <a:avLst/>
          </a:prstGeom>
          <a:noFill/>
          <a:ln>
            <a:noFill/>
          </a:ln>
          <a:effectLst/>
        </p:spPr>
        <p:txBody>
          <a:bodyPr>
            <a:spAutoFit/>
          </a:bodyPr>
          <a:lstStyle>
            <a:lvl1pPr eaLnBrk="0" hangingPunct="0">
              <a:defRPr sz="3200">
                <a:solidFill>
                  <a:schemeClr val="tx1"/>
                </a:solidFill>
                <a:latin typeface=".VnTime" pitchFamily="34" charset="0"/>
              </a:defRPr>
            </a:lvl1pPr>
            <a:lvl2pPr marL="742950" indent="-285750" eaLnBrk="0" hangingPunct="0">
              <a:defRPr sz="3200">
                <a:solidFill>
                  <a:schemeClr val="tx1"/>
                </a:solidFill>
                <a:latin typeface=".VnTime" pitchFamily="34" charset="0"/>
              </a:defRPr>
            </a:lvl2pPr>
            <a:lvl3pPr marL="1143000" indent="-228600" eaLnBrk="0" hangingPunct="0">
              <a:defRPr sz="3200">
                <a:solidFill>
                  <a:schemeClr val="tx1"/>
                </a:solidFill>
                <a:latin typeface=".VnTime" pitchFamily="34" charset="0"/>
              </a:defRPr>
            </a:lvl3pPr>
            <a:lvl4pPr marL="1600200" indent="-228600" eaLnBrk="0" hangingPunct="0">
              <a:defRPr sz="3200">
                <a:solidFill>
                  <a:schemeClr val="tx1"/>
                </a:solidFill>
                <a:latin typeface=".VnTime" pitchFamily="34" charset="0"/>
              </a:defRPr>
            </a:lvl4pPr>
            <a:lvl5pPr marL="2057400" indent="-228600" eaLnBrk="0" hangingPunct="0">
              <a:defRPr sz="3200">
                <a:solidFill>
                  <a:schemeClr val="tx1"/>
                </a:solidFill>
                <a:latin typeface=".VnTime" pitchFamily="34" charset="0"/>
              </a:defRPr>
            </a:lvl5pPr>
            <a:lvl6pPr marL="2514600" indent="-228600" eaLnBrk="0" fontAlgn="base" hangingPunct="0">
              <a:spcBef>
                <a:spcPct val="0"/>
              </a:spcBef>
              <a:spcAft>
                <a:spcPct val="0"/>
              </a:spcAft>
              <a:defRPr sz="3200">
                <a:solidFill>
                  <a:schemeClr val="tx1"/>
                </a:solidFill>
                <a:latin typeface=".VnTime" pitchFamily="34" charset="0"/>
              </a:defRPr>
            </a:lvl6pPr>
            <a:lvl7pPr marL="2971800" indent="-228600" eaLnBrk="0" fontAlgn="base" hangingPunct="0">
              <a:spcBef>
                <a:spcPct val="0"/>
              </a:spcBef>
              <a:spcAft>
                <a:spcPct val="0"/>
              </a:spcAft>
              <a:defRPr sz="3200">
                <a:solidFill>
                  <a:schemeClr val="tx1"/>
                </a:solidFill>
                <a:latin typeface=".VnTime" pitchFamily="34" charset="0"/>
              </a:defRPr>
            </a:lvl7pPr>
            <a:lvl8pPr marL="3429000" indent="-228600" eaLnBrk="0" fontAlgn="base" hangingPunct="0">
              <a:spcBef>
                <a:spcPct val="0"/>
              </a:spcBef>
              <a:spcAft>
                <a:spcPct val="0"/>
              </a:spcAft>
              <a:defRPr sz="3200">
                <a:solidFill>
                  <a:schemeClr val="tx1"/>
                </a:solidFill>
                <a:latin typeface=".VnTime" pitchFamily="34" charset="0"/>
              </a:defRPr>
            </a:lvl8pPr>
            <a:lvl9pPr marL="3886200" indent="-228600" eaLnBrk="0" fontAlgn="base" hangingPunct="0">
              <a:spcBef>
                <a:spcPct val="0"/>
              </a:spcBef>
              <a:spcAft>
                <a:spcPct val="0"/>
              </a:spcAft>
              <a:defRPr sz="3200">
                <a:solidFill>
                  <a:schemeClr val="tx1"/>
                </a:solidFill>
                <a:latin typeface=".VnTime" pitchFamily="34" charset="0"/>
              </a:defRPr>
            </a:lvl9pPr>
          </a:lstStyle>
          <a:p>
            <a:pPr eaLnBrk="1" hangingPunct="1">
              <a:spcBef>
                <a:spcPct val="50000"/>
              </a:spcBef>
              <a:defRPr/>
            </a:pPr>
            <a:endParaRPr lang="en-US" sz="2100">
              <a:latin typeface="+mj-lt"/>
              <a:cs typeface="Times New Roman" pitchFamily="18" charset="0"/>
            </a:endParaRPr>
          </a:p>
        </p:txBody>
      </p:sp>
      <p:sp>
        <p:nvSpPr>
          <p:cNvPr id="96261" name="Text Box 204"/>
          <p:cNvSpPr txBox="1">
            <a:spLocks noChangeArrowheads="1"/>
          </p:cNvSpPr>
          <p:nvPr/>
        </p:nvSpPr>
        <p:spPr bwMode="auto">
          <a:xfrm>
            <a:off x="5524500" y="5043488"/>
            <a:ext cx="1657350" cy="415498"/>
          </a:xfrm>
          <a:prstGeom prst="rect">
            <a:avLst/>
          </a:prstGeom>
          <a:noFill/>
          <a:ln>
            <a:noFill/>
          </a:ln>
          <a:effectLst/>
        </p:spPr>
        <p:txBody>
          <a:bodyPr>
            <a:spAutoFit/>
          </a:bodyPr>
          <a:lstStyle>
            <a:lvl1pPr eaLnBrk="0" hangingPunct="0">
              <a:defRPr sz="3200">
                <a:solidFill>
                  <a:schemeClr val="tx1"/>
                </a:solidFill>
                <a:latin typeface=".VnTime" pitchFamily="34" charset="0"/>
              </a:defRPr>
            </a:lvl1pPr>
            <a:lvl2pPr marL="742950" indent="-285750" eaLnBrk="0" hangingPunct="0">
              <a:defRPr sz="3200">
                <a:solidFill>
                  <a:schemeClr val="tx1"/>
                </a:solidFill>
                <a:latin typeface=".VnTime" pitchFamily="34" charset="0"/>
              </a:defRPr>
            </a:lvl2pPr>
            <a:lvl3pPr marL="1143000" indent="-228600" eaLnBrk="0" hangingPunct="0">
              <a:defRPr sz="3200">
                <a:solidFill>
                  <a:schemeClr val="tx1"/>
                </a:solidFill>
                <a:latin typeface=".VnTime" pitchFamily="34" charset="0"/>
              </a:defRPr>
            </a:lvl3pPr>
            <a:lvl4pPr marL="1600200" indent="-228600" eaLnBrk="0" hangingPunct="0">
              <a:defRPr sz="3200">
                <a:solidFill>
                  <a:schemeClr val="tx1"/>
                </a:solidFill>
                <a:latin typeface=".VnTime" pitchFamily="34" charset="0"/>
              </a:defRPr>
            </a:lvl4pPr>
            <a:lvl5pPr marL="2057400" indent="-228600" eaLnBrk="0" hangingPunct="0">
              <a:defRPr sz="3200">
                <a:solidFill>
                  <a:schemeClr val="tx1"/>
                </a:solidFill>
                <a:latin typeface=".VnTime" pitchFamily="34" charset="0"/>
              </a:defRPr>
            </a:lvl5pPr>
            <a:lvl6pPr marL="2514600" indent="-228600" eaLnBrk="0" fontAlgn="base" hangingPunct="0">
              <a:spcBef>
                <a:spcPct val="0"/>
              </a:spcBef>
              <a:spcAft>
                <a:spcPct val="0"/>
              </a:spcAft>
              <a:defRPr sz="3200">
                <a:solidFill>
                  <a:schemeClr val="tx1"/>
                </a:solidFill>
                <a:latin typeface=".VnTime" pitchFamily="34" charset="0"/>
              </a:defRPr>
            </a:lvl6pPr>
            <a:lvl7pPr marL="2971800" indent="-228600" eaLnBrk="0" fontAlgn="base" hangingPunct="0">
              <a:spcBef>
                <a:spcPct val="0"/>
              </a:spcBef>
              <a:spcAft>
                <a:spcPct val="0"/>
              </a:spcAft>
              <a:defRPr sz="3200">
                <a:solidFill>
                  <a:schemeClr val="tx1"/>
                </a:solidFill>
                <a:latin typeface=".VnTime" pitchFamily="34" charset="0"/>
              </a:defRPr>
            </a:lvl7pPr>
            <a:lvl8pPr marL="3429000" indent="-228600" eaLnBrk="0" fontAlgn="base" hangingPunct="0">
              <a:spcBef>
                <a:spcPct val="0"/>
              </a:spcBef>
              <a:spcAft>
                <a:spcPct val="0"/>
              </a:spcAft>
              <a:defRPr sz="3200">
                <a:solidFill>
                  <a:schemeClr val="tx1"/>
                </a:solidFill>
                <a:latin typeface=".VnTime" pitchFamily="34" charset="0"/>
              </a:defRPr>
            </a:lvl8pPr>
            <a:lvl9pPr marL="3886200" indent="-228600" eaLnBrk="0" fontAlgn="base" hangingPunct="0">
              <a:spcBef>
                <a:spcPct val="0"/>
              </a:spcBef>
              <a:spcAft>
                <a:spcPct val="0"/>
              </a:spcAft>
              <a:defRPr sz="3200">
                <a:solidFill>
                  <a:schemeClr val="tx1"/>
                </a:solidFill>
                <a:latin typeface=".VnTime" pitchFamily="34" charset="0"/>
              </a:defRPr>
            </a:lvl9pPr>
          </a:lstStyle>
          <a:p>
            <a:pPr eaLnBrk="1" hangingPunct="1">
              <a:spcBef>
                <a:spcPct val="50000"/>
              </a:spcBef>
              <a:defRPr/>
            </a:pPr>
            <a:endParaRPr lang="en-US" sz="2100">
              <a:latin typeface="+mj-lt"/>
              <a:cs typeface="Times New Roman" pitchFamily="18" charset="0"/>
            </a:endParaRPr>
          </a:p>
        </p:txBody>
      </p:sp>
      <p:sp>
        <p:nvSpPr>
          <p:cNvPr id="96262" name="Text Box 205"/>
          <p:cNvSpPr txBox="1">
            <a:spLocks noChangeArrowheads="1"/>
          </p:cNvSpPr>
          <p:nvPr/>
        </p:nvSpPr>
        <p:spPr bwMode="auto">
          <a:xfrm>
            <a:off x="5538788" y="5286376"/>
            <a:ext cx="1657350" cy="415498"/>
          </a:xfrm>
          <a:prstGeom prst="rect">
            <a:avLst/>
          </a:prstGeom>
          <a:noFill/>
          <a:ln>
            <a:noFill/>
          </a:ln>
          <a:effectLst/>
        </p:spPr>
        <p:txBody>
          <a:bodyPr>
            <a:spAutoFit/>
          </a:bodyPr>
          <a:lstStyle>
            <a:lvl1pPr eaLnBrk="0" hangingPunct="0">
              <a:defRPr sz="3200">
                <a:solidFill>
                  <a:schemeClr val="tx1"/>
                </a:solidFill>
                <a:latin typeface=".VnTime" pitchFamily="34" charset="0"/>
              </a:defRPr>
            </a:lvl1pPr>
            <a:lvl2pPr marL="742950" indent="-285750" eaLnBrk="0" hangingPunct="0">
              <a:defRPr sz="3200">
                <a:solidFill>
                  <a:schemeClr val="tx1"/>
                </a:solidFill>
                <a:latin typeface=".VnTime" pitchFamily="34" charset="0"/>
              </a:defRPr>
            </a:lvl2pPr>
            <a:lvl3pPr marL="1143000" indent="-228600" eaLnBrk="0" hangingPunct="0">
              <a:defRPr sz="3200">
                <a:solidFill>
                  <a:schemeClr val="tx1"/>
                </a:solidFill>
                <a:latin typeface=".VnTime" pitchFamily="34" charset="0"/>
              </a:defRPr>
            </a:lvl3pPr>
            <a:lvl4pPr marL="1600200" indent="-228600" eaLnBrk="0" hangingPunct="0">
              <a:defRPr sz="3200">
                <a:solidFill>
                  <a:schemeClr val="tx1"/>
                </a:solidFill>
                <a:latin typeface=".VnTime" pitchFamily="34" charset="0"/>
              </a:defRPr>
            </a:lvl4pPr>
            <a:lvl5pPr marL="2057400" indent="-228600" eaLnBrk="0" hangingPunct="0">
              <a:defRPr sz="3200">
                <a:solidFill>
                  <a:schemeClr val="tx1"/>
                </a:solidFill>
                <a:latin typeface=".VnTime" pitchFamily="34" charset="0"/>
              </a:defRPr>
            </a:lvl5pPr>
            <a:lvl6pPr marL="2514600" indent="-228600" eaLnBrk="0" fontAlgn="base" hangingPunct="0">
              <a:spcBef>
                <a:spcPct val="0"/>
              </a:spcBef>
              <a:spcAft>
                <a:spcPct val="0"/>
              </a:spcAft>
              <a:defRPr sz="3200">
                <a:solidFill>
                  <a:schemeClr val="tx1"/>
                </a:solidFill>
                <a:latin typeface=".VnTime" pitchFamily="34" charset="0"/>
              </a:defRPr>
            </a:lvl6pPr>
            <a:lvl7pPr marL="2971800" indent="-228600" eaLnBrk="0" fontAlgn="base" hangingPunct="0">
              <a:spcBef>
                <a:spcPct val="0"/>
              </a:spcBef>
              <a:spcAft>
                <a:spcPct val="0"/>
              </a:spcAft>
              <a:defRPr sz="3200">
                <a:solidFill>
                  <a:schemeClr val="tx1"/>
                </a:solidFill>
                <a:latin typeface=".VnTime" pitchFamily="34" charset="0"/>
              </a:defRPr>
            </a:lvl7pPr>
            <a:lvl8pPr marL="3429000" indent="-228600" eaLnBrk="0" fontAlgn="base" hangingPunct="0">
              <a:spcBef>
                <a:spcPct val="0"/>
              </a:spcBef>
              <a:spcAft>
                <a:spcPct val="0"/>
              </a:spcAft>
              <a:defRPr sz="3200">
                <a:solidFill>
                  <a:schemeClr val="tx1"/>
                </a:solidFill>
                <a:latin typeface=".VnTime" pitchFamily="34" charset="0"/>
              </a:defRPr>
            </a:lvl8pPr>
            <a:lvl9pPr marL="3886200" indent="-228600" eaLnBrk="0" fontAlgn="base" hangingPunct="0">
              <a:spcBef>
                <a:spcPct val="0"/>
              </a:spcBef>
              <a:spcAft>
                <a:spcPct val="0"/>
              </a:spcAft>
              <a:defRPr sz="3200">
                <a:solidFill>
                  <a:schemeClr val="tx1"/>
                </a:solidFill>
                <a:latin typeface=".VnTime" pitchFamily="34" charset="0"/>
              </a:defRPr>
            </a:lvl9pPr>
          </a:lstStyle>
          <a:p>
            <a:pPr eaLnBrk="1" hangingPunct="1">
              <a:spcBef>
                <a:spcPct val="50000"/>
              </a:spcBef>
              <a:defRPr/>
            </a:pPr>
            <a:endParaRPr lang="en-US" sz="2100">
              <a:latin typeface="+mj-lt"/>
              <a:cs typeface="Times New Roman" pitchFamily="18" charset="0"/>
            </a:endParaRPr>
          </a:p>
        </p:txBody>
      </p:sp>
      <p:sp>
        <p:nvSpPr>
          <p:cNvPr id="96263" name="Text Box 120"/>
          <p:cNvSpPr txBox="1">
            <a:spLocks noChangeArrowheads="1"/>
          </p:cNvSpPr>
          <p:nvPr/>
        </p:nvSpPr>
        <p:spPr bwMode="auto">
          <a:xfrm>
            <a:off x="7038975" y="5725717"/>
            <a:ext cx="742950" cy="415498"/>
          </a:xfrm>
          <a:prstGeom prst="rect">
            <a:avLst/>
          </a:prstGeom>
          <a:noFill/>
          <a:ln>
            <a:noFill/>
          </a:ln>
          <a:effectLst/>
        </p:spPr>
        <p:txBody>
          <a:bodyPr>
            <a:spAutoFit/>
          </a:bodyPr>
          <a:lstStyle>
            <a:lvl1pPr eaLnBrk="0" hangingPunct="0">
              <a:defRPr sz="3200">
                <a:solidFill>
                  <a:schemeClr val="tx1"/>
                </a:solidFill>
                <a:latin typeface=".VnTime" pitchFamily="34" charset="0"/>
              </a:defRPr>
            </a:lvl1pPr>
            <a:lvl2pPr marL="742950" indent="-285750" eaLnBrk="0" hangingPunct="0">
              <a:defRPr sz="3200">
                <a:solidFill>
                  <a:schemeClr val="tx1"/>
                </a:solidFill>
                <a:latin typeface=".VnTime" pitchFamily="34" charset="0"/>
              </a:defRPr>
            </a:lvl2pPr>
            <a:lvl3pPr marL="1143000" indent="-228600" eaLnBrk="0" hangingPunct="0">
              <a:defRPr sz="3200">
                <a:solidFill>
                  <a:schemeClr val="tx1"/>
                </a:solidFill>
                <a:latin typeface=".VnTime" pitchFamily="34" charset="0"/>
              </a:defRPr>
            </a:lvl3pPr>
            <a:lvl4pPr marL="1600200" indent="-228600" eaLnBrk="0" hangingPunct="0">
              <a:defRPr sz="3200">
                <a:solidFill>
                  <a:schemeClr val="tx1"/>
                </a:solidFill>
                <a:latin typeface=".VnTime" pitchFamily="34" charset="0"/>
              </a:defRPr>
            </a:lvl4pPr>
            <a:lvl5pPr marL="2057400" indent="-228600" eaLnBrk="0" hangingPunct="0">
              <a:defRPr sz="3200">
                <a:solidFill>
                  <a:schemeClr val="tx1"/>
                </a:solidFill>
                <a:latin typeface=".VnTime" pitchFamily="34" charset="0"/>
              </a:defRPr>
            </a:lvl5pPr>
            <a:lvl6pPr marL="2514600" indent="-228600" eaLnBrk="0" fontAlgn="base" hangingPunct="0">
              <a:spcBef>
                <a:spcPct val="0"/>
              </a:spcBef>
              <a:spcAft>
                <a:spcPct val="0"/>
              </a:spcAft>
              <a:defRPr sz="3200">
                <a:solidFill>
                  <a:schemeClr val="tx1"/>
                </a:solidFill>
                <a:latin typeface=".VnTime" pitchFamily="34" charset="0"/>
              </a:defRPr>
            </a:lvl6pPr>
            <a:lvl7pPr marL="2971800" indent="-228600" eaLnBrk="0" fontAlgn="base" hangingPunct="0">
              <a:spcBef>
                <a:spcPct val="0"/>
              </a:spcBef>
              <a:spcAft>
                <a:spcPct val="0"/>
              </a:spcAft>
              <a:defRPr sz="3200">
                <a:solidFill>
                  <a:schemeClr val="tx1"/>
                </a:solidFill>
                <a:latin typeface=".VnTime" pitchFamily="34" charset="0"/>
              </a:defRPr>
            </a:lvl7pPr>
            <a:lvl8pPr marL="3429000" indent="-228600" eaLnBrk="0" fontAlgn="base" hangingPunct="0">
              <a:spcBef>
                <a:spcPct val="0"/>
              </a:spcBef>
              <a:spcAft>
                <a:spcPct val="0"/>
              </a:spcAft>
              <a:defRPr sz="3200">
                <a:solidFill>
                  <a:schemeClr val="tx1"/>
                </a:solidFill>
                <a:latin typeface=".VnTime" pitchFamily="34" charset="0"/>
              </a:defRPr>
            </a:lvl8pPr>
            <a:lvl9pPr marL="3886200" indent="-228600" eaLnBrk="0" fontAlgn="base" hangingPunct="0">
              <a:spcBef>
                <a:spcPct val="0"/>
              </a:spcBef>
              <a:spcAft>
                <a:spcPct val="0"/>
              </a:spcAft>
              <a:defRPr sz="3200">
                <a:solidFill>
                  <a:schemeClr val="tx1"/>
                </a:solidFill>
                <a:latin typeface=".VnTime" pitchFamily="34" charset="0"/>
              </a:defRPr>
            </a:lvl9pPr>
          </a:lstStyle>
          <a:p>
            <a:pPr eaLnBrk="1" hangingPunct="1">
              <a:spcBef>
                <a:spcPct val="50000"/>
              </a:spcBef>
              <a:defRPr/>
            </a:pPr>
            <a:endParaRPr lang="en-US" sz="2100">
              <a:latin typeface="+mj-lt"/>
              <a:cs typeface="Times New Roman" pitchFamily="18" charset="0"/>
            </a:endParaRPr>
          </a:p>
        </p:txBody>
      </p:sp>
      <p:sp>
        <p:nvSpPr>
          <p:cNvPr id="72019" name="Rectangle 339"/>
          <p:cNvSpPr>
            <a:spLocks noChangeArrowheads="1"/>
          </p:cNvSpPr>
          <p:nvPr/>
        </p:nvSpPr>
        <p:spPr bwMode="auto">
          <a:xfrm>
            <a:off x="4310749" y="510561"/>
            <a:ext cx="442460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vi-VN" sz="4000" b="1" i="1" dirty="0">
                <a:latin typeface="Times New Roman" panose="02020603050405020304" pitchFamily="18" charset="0"/>
                <a:cs typeface="Times New Roman" panose="02020603050405020304" pitchFamily="18" charset="0"/>
              </a:rPr>
              <a:t>Có thể em chưa biết</a:t>
            </a:r>
          </a:p>
        </p:txBody>
      </p:sp>
      <p:sp>
        <p:nvSpPr>
          <p:cNvPr id="72020" name="Rectangle 340"/>
          <p:cNvSpPr>
            <a:spLocks noChangeArrowheads="1"/>
          </p:cNvSpPr>
          <p:nvPr/>
        </p:nvSpPr>
        <p:spPr bwMode="auto">
          <a:xfrm>
            <a:off x="2554119" y="1141946"/>
            <a:ext cx="7655289" cy="558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vi-VN" sz="2100" i="1" dirty="0">
                <a:latin typeface="Times New Roman" panose="02020603050405020304" pitchFamily="18" charset="0"/>
                <a:cs typeface="Times New Roman" panose="02020603050405020304" pitchFamily="18" charset="0"/>
              </a:rPr>
              <a:t>Để giảm hao phí người ta đã tăng hiệu điện thế ở hai đầu đường dây tải điện lên đến hàng chục nghìn, hàng trăm nghìn vôn, nhưng dây dẫn phải truyền đi dòng điện có cường độ hàng nghìn ampe. Do đó vẫ phải dùng dây dẫn là những dây cáp bằng đồng gồm nhiều sợi nhỏ xoắn lại có đường kính đến và xentimet hoặc đấu nhiều dây cáp đó thành một đường dây tải điện.</a:t>
            </a:r>
          </a:p>
          <a:p>
            <a:pPr algn="just" eaLnBrk="1" hangingPunct="1"/>
            <a:endParaRPr lang="en-US" altLang="vi-VN" sz="2100" i="1" dirty="0">
              <a:latin typeface="Times New Roman" panose="02020603050405020304" pitchFamily="18" charset="0"/>
              <a:cs typeface="Times New Roman" panose="02020603050405020304" pitchFamily="18" charset="0"/>
            </a:endParaRPr>
          </a:p>
          <a:p>
            <a:pPr algn="just" eaLnBrk="1" hangingPunct="1"/>
            <a:endParaRPr lang="en-US" altLang="vi-VN" sz="2100" i="1" dirty="0">
              <a:latin typeface="Times New Roman" panose="02020603050405020304" pitchFamily="18" charset="0"/>
              <a:cs typeface="Times New Roman" panose="02020603050405020304" pitchFamily="18" charset="0"/>
            </a:endParaRPr>
          </a:p>
          <a:p>
            <a:pPr algn="just" eaLnBrk="1" hangingPunct="1"/>
            <a:endParaRPr lang="en-US" altLang="vi-VN" sz="2100" i="1" dirty="0">
              <a:latin typeface="Times New Roman" panose="02020603050405020304" pitchFamily="18" charset="0"/>
              <a:cs typeface="Times New Roman" panose="02020603050405020304" pitchFamily="18" charset="0"/>
            </a:endParaRPr>
          </a:p>
          <a:p>
            <a:pPr algn="just" eaLnBrk="1" hangingPunct="1"/>
            <a:endParaRPr lang="en-US" altLang="vi-VN" sz="2100" i="1" dirty="0">
              <a:latin typeface="Times New Roman" panose="02020603050405020304" pitchFamily="18" charset="0"/>
              <a:cs typeface="Times New Roman" panose="02020603050405020304" pitchFamily="18" charset="0"/>
            </a:endParaRPr>
          </a:p>
          <a:p>
            <a:pPr algn="just" eaLnBrk="1" hangingPunct="1"/>
            <a:endParaRPr lang="en-US" altLang="vi-VN" sz="2100" i="1" dirty="0">
              <a:latin typeface="Times New Roman" panose="02020603050405020304" pitchFamily="18" charset="0"/>
              <a:cs typeface="Times New Roman" panose="02020603050405020304" pitchFamily="18" charset="0"/>
            </a:endParaRPr>
          </a:p>
          <a:p>
            <a:pPr algn="just" eaLnBrk="1" hangingPunct="1"/>
            <a:endParaRPr lang="en-US" altLang="vi-VN" sz="2100" i="1" dirty="0">
              <a:latin typeface="Times New Roman" panose="02020603050405020304" pitchFamily="18" charset="0"/>
              <a:cs typeface="Times New Roman" panose="02020603050405020304" pitchFamily="18" charset="0"/>
            </a:endParaRPr>
          </a:p>
          <a:p>
            <a:pPr algn="just" eaLnBrk="1" hangingPunct="1"/>
            <a:endParaRPr lang="en-US" altLang="vi-VN" sz="2100" i="1" dirty="0">
              <a:latin typeface="Times New Roman" panose="02020603050405020304" pitchFamily="18" charset="0"/>
              <a:cs typeface="Times New Roman" panose="02020603050405020304" pitchFamily="18" charset="0"/>
            </a:endParaRPr>
          </a:p>
          <a:p>
            <a:pPr algn="just" eaLnBrk="1" hangingPunct="1"/>
            <a:endParaRPr lang="en-US" altLang="vi-VN" sz="2100" i="1" dirty="0">
              <a:latin typeface="Times New Roman" panose="02020603050405020304" pitchFamily="18" charset="0"/>
              <a:cs typeface="Times New Roman" panose="02020603050405020304" pitchFamily="18" charset="0"/>
            </a:endParaRPr>
          </a:p>
          <a:p>
            <a:pPr algn="just" eaLnBrk="1" hangingPunct="1"/>
            <a:r>
              <a:rPr lang="en-US" altLang="vi-VN" sz="2100" i="1" dirty="0">
                <a:latin typeface="Times New Roman" panose="02020603050405020304" pitchFamily="18" charset="0"/>
                <a:cs typeface="Times New Roman" panose="02020603050405020304" pitchFamily="18" charset="0"/>
              </a:rPr>
              <a:t>Đường dây tải điện Bắc Nam ở nước ta có hiệu điện thế 500000V, bởi vậy không nên đến gần đường dây vì rất nguy hiểm.</a:t>
            </a:r>
          </a:p>
          <a:p>
            <a:pPr algn="just" eaLnBrk="1" hangingPunct="1"/>
            <a:endParaRPr lang="en-US" altLang="vi-VN" sz="2100" i="1" dirty="0">
              <a:latin typeface="Times New Roman" panose="02020603050405020304" pitchFamily="18" charset="0"/>
              <a:cs typeface="Times New Roman" panose="02020603050405020304" pitchFamily="18" charset="0"/>
            </a:endParaRPr>
          </a:p>
        </p:txBody>
      </p:sp>
      <p:grpSp>
        <p:nvGrpSpPr>
          <p:cNvPr id="125" name="Group 124"/>
          <p:cNvGrpSpPr/>
          <p:nvPr/>
        </p:nvGrpSpPr>
        <p:grpSpPr>
          <a:xfrm>
            <a:off x="2639011" y="3115108"/>
            <a:ext cx="7277216" cy="2464033"/>
            <a:chOff x="1866820" y="2442268"/>
            <a:chExt cx="8752284" cy="3582014"/>
          </a:xfrm>
        </p:grpSpPr>
        <p:pic>
          <p:nvPicPr>
            <p:cNvPr id="126" name="Picture 125" descr="images (1)"/>
            <p:cNvPicPr>
              <a:picLocks noChangeAspect="1" noChangeArrowheads="1"/>
            </p:cNvPicPr>
            <p:nvPr/>
          </p:nvPicPr>
          <p:blipFill>
            <a:blip r:embed="rId3">
              <a:lum contrast="16000"/>
              <a:extLst>
                <a:ext uri="{28A0092B-C50C-407E-A947-70E740481C1C}">
                  <a14:useLocalDpi xmlns:a14="http://schemas.microsoft.com/office/drawing/2010/main" val="0"/>
                </a:ext>
              </a:extLst>
            </a:blip>
            <a:srcRect/>
            <a:stretch>
              <a:fillRect/>
            </a:stretch>
          </p:blipFill>
          <p:spPr bwMode="auto">
            <a:xfrm>
              <a:off x="1866820" y="2442268"/>
              <a:ext cx="4343400" cy="3582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7" name="Picture 8" descr="tải xuống"/>
            <p:cNvPicPr>
              <a:picLocks noChangeAspect="1" noChangeArrowheads="1"/>
            </p:cNvPicPr>
            <p:nvPr/>
          </p:nvPicPr>
          <p:blipFill>
            <a:blip r:embed="rId4">
              <a:lum contrast="26000"/>
              <a:extLst>
                <a:ext uri="{28A0092B-C50C-407E-A947-70E740481C1C}">
                  <a14:useLocalDpi xmlns:a14="http://schemas.microsoft.com/office/drawing/2010/main" val="0"/>
                </a:ext>
              </a:extLst>
            </a:blip>
            <a:srcRect/>
            <a:stretch>
              <a:fillRect/>
            </a:stretch>
          </p:blipFill>
          <p:spPr bwMode="auto">
            <a:xfrm>
              <a:off x="6275704" y="2442268"/>
              <a:ext cx="4343400" cy="3582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1914180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0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125"/>
                                        </p:tgtEl>
                                        <p:attrNameLst>
                                          <p:attrName>style.visibility</p:attrName>
                                        </p:attrNameLst>
                                      </p:cBhvr>
                                      <p:to>
                                        <p:strVal val="visible"/>
                                      </p:to>
                                    </p:set>
                                    <p:animEffect transition="in" filter="circle(in)">
                                      <p:cBhvr>
                                        <p:cTn id="11" dur="2000"/>
                                        <p:tgtEl>
                                          <p:spTgt spid="12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202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Pe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0484" name="AutoShape 4"/>
          <p:cNvCxnSpPr>
            <a:cxnSpLocks noChangeShapeType="1"/>
          </p:cNvCxnSpPr>
          <p:nvPr/>
        </p:nvCxnSpPr>
        <p:spPr bwMode="auto">
          <a:xfrm>
            <a:off x="2667000" y="3429000"/>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0485" name="Rectangle 7"/>
          <p:cNvSpPr>
            <a:spLocks noGrp="1" noChangeArrowheads="1"/>
          </p:cNvSpPr>
          <p:nvPr>
            <p:ph type="body" idx="1"/>
          </p:nvPr>
        </p:nvSpPr>
        <p:spPr>
          <a:xfrm>
            <a:off x="2823950" y="2226469"/>
            <a:ext cx="6571397" cy="3263504"/>
          </a:xfrm>
          <a:noFill/>
        </p:spPr>
        <p:txBody>
          <a:bodyPr/>
          <a:lstStyle/>
          <a:p>
            <a:pPr marL="457200" indent="-457200">
              <a:buNone/>
            </a:pPr>
            <a:r>
              <a:rPr lang="en-US" altLang="vi-VN" b="1" i="1" dirty="0">
                <a:solidFill>
                  <a:srgbClr val="0000FF"/>
                </a:solidFill>
                <a:latin typeface="Times New Roman" panose="02020603050405020304" pitchFamily="18" charset="0"/>
              </a:rPr>
              <a:t>1. Học thuộc nội dung bài học</a:t>
            </a:r>
          </a:p>
          <a:p>
            <a:pPr marL="457200" indent="-457200">
              <a:buNone/>
            </a:pPr>
            <a:r>
              <a:rPr lang="en-US" altLang="vi-VN" b="1" i="1" dirty="0">
                <a:solidFill>
                  <a:srgbClr val="0000FF"/>
                </a:solidFill>
                <a:latin typeface="Times New Roman" panose="02020603050405020304" pitchFamily="18" charset="0"/>
              </a:rPr>
              <a:t>2. Làm bài tập SBT </a:t>
            </a:r>
          </a:p>
          <a:p>
            <a:pPr marL="0" indent="0">
              <a:buNone/>
            </a:pPr>
            <a:r>
              <a:rPr lang="en-US" altLang="vi-VN" b="1" i="1" dirty="0">
                <a:solidFill>
                  <a:srgbClr val="0000FF"/>
                </a:solidFill>
                <a:latin typeface="Times New Roman" panose="02020603050405020304" pitchFamily="18" charset="0"/>
              </a:rPr>
              <a:t>3. Đọc trước nội dung bài 37: “Máy biến thế”</a:t>
            </a:r>
          </a:p>
          <a:p>
            <a:pPr marL="457200" indent="-457200"/>
            <a:endParaRPr lang="en-US" altLang="vi-VN" b="1" i="1" dirty="0">
              <a:solidFill>
                <a:srgbClr val="0000FF"/>
              </a:solidFill>
              <a:latin typeface="Times New Roman" panose="02020603050405020304" pitchFamily="18" charset="0"/>
            </a:endParaRPr>
          </a:p>
        </p:txBody>
      </p:sp>
      <p:grpSp>
        <p:nvGrpSpPr>
          <p:cNvPr id="20486" name="Group 8"/>
          <p:cNvGrpSpPr>
            <a:grpSpLocks/>
          </p:cNvGrpSpPr>
          <p:nvPr/>
        </p:nvGrpSpPr>
        <p:grpSpPr bwMode="auto">
          <a:xfrm>
            <a:off x="4123898" y="4800600"/>
            <a:ext cx="3971498" cy="1579302"/>
            <a:chOff x="4130" y="2318"/>
            <a:chExt cx="2835" cy="1620"/>
          </a:xfrm>
        </p:grpSpPr>
        <p:sp>
          <p:nvSpPr>
            <p:cNvPr id="20487" name="Freeform 9"/>
            <p:cNvSpPr>
              <a:spLocks/>
            </p:cNvSpPr>
            <p:nvPr/>
          </p:nvSpPr>
          <p:spPr bwMode="auto">
            <a:xfrm>
              <a:off x="4130" y="2618"/>
              <a:ext cx="2835" cy="1186"/>
            </a:xfrm>
            <a:custGeom>
              <a:avLst/>
              <a:gdLst>
                <a:gd name="T0" fmla="*/ 2726 w 2835"/>
                <a:gd name="T1" fmla="*/ 335 h 1186"/>
                <a:gd name="T2" fmla="*/ 2549 w 2835"/>
                <a:gd name="T3" fmla="*/ 397 h 1186"/>
                <a:gd name="T4" fmla="*/ 2368 w 2835"/>
                <a:gd name="T5" fmla="*/ 459 h 1186"/>
                <a:gd name="T6" fmla="*/ 2185 w 2835"/>
                <a:gd name="T7" fmla="*/ 515 h 1186"/>
                <a:gd name="T8" fmla="*/ 2008 w 2835"/>
                <a:gd name="T9" fmla="*/ 567 h 1186"/>
                <a:gd name="T10" fmla="*/ 1840 w 2835"/>
                <a:gd name="T11" fmla="*/ 609 h 1186"/>
                <a:gd name="T12" fmla="*/ 1688 w 2835"/>
                <a:gd name="T13" fmla="*/ 645 h 1186"/>
                <a:gd name="T14" fmla="*/ 1556 w 2835"/>
                <a:gd name="T15" fmla="*/ 662 h 1186"/>
                <a:gd name="T16" fmla="*/ 1452 w 2835"/>
                <a:gd name="T17" fmla="*/ 669 h 1186"/>
                <a:gd name="T18" fmla="*/ 1377 w 2835"/>
                <a:gd name="T19" fmla="*/ 658 h 1186"/>
                <a:gd name="T20" fmla="*/ 1343 w 2835"/>
                <a:gd name="T21" fmla="*/ 630 h 1186"/>
                <a:gd name="T22" fmla="*/ 1327 w 2835"/>
                <a:gd name="T23" fmla="*/ 527 h 1186"/>
                <a:gd name="T24" fmla="*/ 1347 w 2835"/>
                <a:gd name="T25" fmla="*/ 424 h 1186"/>
                <a:gd name="T26" fmla="*/ 1318 w 2835"/>
                <a:gd name="T27" fmla="*/ 320 h 1186"/>
                <a:gd name="T28" fmla="*/ 1249 w 2835"/>
                <a:gd name="T29" fmla="*/ 227 h 1186"/>
                <a:gd name="T30" fmla="*/ 1182 w 2835"/>
                <a:gd name="T31" fmla="*/ 126 h 1186"/>
                <a:gd name="T32" fmla="*/ 1104 w 2835"/>
                <a:gd name="T33" fmla="*/ 40 h 1186"/>
                <a:gd name="T34" fmla="*/ 1001 w 2835"/>
                <a:gd name="T35" fmla="*/ 0 h 1186"/>
                <a:gd name="T36" fmla="*/ 861 w 2835"/>
                <a:gd name="T37" fmla="*/ 26 h 1186"/>
                <a:gd name="T38" fmla="*/ 704 w 2835"/>
                <a:gd name="T39" fmla="*/ 79 h 1186"/>
                <a:gd name="T40" fmla="*/ 595 w 2835"/>
                <a:gd name="T41" fmla="*/ 126 h 1186"/>
                <a:gd name="T42" fmla="*/ 509 w 2835"/>
                <a:gd name="T43" fmla="*/ 170 h 1186"/>
                <a:gd name="T44" fmla="*/ 413 w 2835"/>
                <a:gd name="T45" fmla="*/ 214 h 1186"/>
                <a:gd name="T46" fmla="*/ 276 w 2835"/>
                <a:gd name="T47" fmla="*/ 267 h 1186"/>
                <a:gd name="T48" fmla="*/ 69 w 2835"/>
                <a:gd name="T49" fmla="*/ 825 h 1186"/>
                <a:gd name="T50" fmla="*/ 250 w 2835"/>
                <a:gd name="T51" fmla="*/ 757 h 1186"/>
                <a:gd name="T52" fmla="*/ 400 w 2835"/>
                <a:gd name="T53" fmla="*/ 698 h 1186"/>
                <a:gd name="T54" fmla="*/ 538 w 2835"/>
                <a:gd name="T55" fmla="*/ 654 h 1186"/>
                <a:gd name="T56" fmla="*/ 670 w 2835"/>
                <a:gd name="T57" fmla="*/ 609 h 1186"/>
                <a:gd name="T58" fmla="*/ 818 w 2835"/>
                <a:gd name="T59" fmla="*/ 573 h 1186"/>
                <a:gd name="T60" fmla="*/ 791 w 2835"/>
                <a:gd name="T61" fmla="*/ 812 h 1186"/>
                <a:gd name="T62" fmla="*/ 784 w 2835"/>
                <a:gd name="T63" fmla="*/ 959 h 1186"/>
                <a:gd name="T64" fmla="*/ 832 w 2835"/>
                <a:gd name="T65" fmla="*/ 1052 h 1186"/>
                <a:gd name="T66" fmla="*/ 910 w 2835"/>
                <a:gd name="T67" fmla="*/ 1125 h 1186"/>
                <a:gd name="T68" fmla="*/ 1014 w 2835"/>
                <a:gd name="T69" fmla="*/ 1171 h 1186"/>
                <a:gd name="T70" fmla="*/ 1126 w 2835"/>
                <a:gd name="T71" fmla="*/ 1186 h 1186"/>
                <a:gd name="T72" fmla="*/ 1231 w 2835"/>
                <a:gd name="T73" fmla="*/ 1171 h 1186"/>
                <a:gd name="T74" fmla="*/ 1328 w 2835"/>
                <a:gd name="T75" fmla="*/ 1157 h 1186"/>
                <a:gd name="T76" fmla="*/ 1436 w 2835"/>
                <a:gd name="T77" fmla="*/ 1145 h 1186"/>
                <a:gd name="T78" fmla="*/ 1557 w 2835"/>
                <a:gd name="T79" fmla="*/ 1127 h 1186"/>
                <a:gd name="T80" fmla="*/ 1688 w 2835"/>
                <a:gd name="T81" fmla="*/ 1107 h 1186"/>
                <a:gd name="T82" fmla="*/ 1829 w 2835"/>
                <a:gd name="T83" fmla="*/ 1082 h 1186"/>
                <a:gd name="T84" fmla="*/ 1971 w 2835"/>
                <a:gd name="T85" fmla="*/ 1053 h 1186"/>
                <a:gd name="T86" fmla="*/ 2118 w 2835"/>
                <a:gd name="T87" fmla="*/ 1021 h 1186"/>
                <a:gd name="T88" fmla="*/ 2269 w 2835"/>
                <a:gd name="T89" fmla="*/ 981 h 1186"/>
                <a:gd name="T90" fmla="*/ 2418 w 2835"/>
                <a:gd name="T91" fmla="*/ 935 h 1186"/>
                <a:gd name="T92" fmla="*/ 2568 w 2835"/>
                <a:gd name="T93" fmla="*/ 884 h 118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835"/>
                <a:gd name="T142" fmla="*/ 0 h 1186"/>
                <a:gd name="T143" fmla="*/ 2835 w 2835"/>
                <a:gd name="T144" fmla="*/ 1186 h 118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835" h="1186">
                  <a:moveTo>
                    <a:pt x="2835" y="293"/>
                  </a:moveTo>
                  <a:lnTo>
                    <a:pt x="2782" y="312"/>
                  </a:lnTo>
                  <a:lnTo>
                    <a:pt x="2726" y="335"/>
                  </a:lnTo>
                  <a:lnTo>
                    <a:pt x="2668" y="355"/>
                  </a:lnTo>
                  <a:lnTo>
                    <a:pt x="2609" y="377"/>
                  </a:lnTo>
                  <a:lnTo>
                    <a:pt x="2549" y="397"/>
                  </a:lnTo>
                  <a:lnTo>
                    <a:pt x="2490" y="417"/>
                  </a:lnTo>
                  <a:lnTo>
                    <a:pt x="2430" y="440"/>
                  </a:lnTo>
                  <a:lnTo>
                    <a:pt x="2368" y="459"/>
                  </a:lnTo>
                  <a:lnTo>
                    <a:pt x="2307" y="478"/>
                  </a:lnTo>
                  <a:lnTo>
                    <a:pt x="2247" y="498"/>
                  </a:lnTo>
                  <a:lnTo>
                    <a:pt x="2185" y="515"/>
                  </a:lnTo>
                  <a:lnTo>
                    <a:pt x="2125" y="534"/>
                  </a:lnTo>
                  <a:lnTo>
                    <a:pt x="2067" y="553"/>
                  </a:lnTo>
                  <a:lnTo>
                    <a:pt x="2008" y="567"/>
                  </a:lnTo>
                  <a:lnTo>
                    <a:pt x="1952" y="583"/>
                  </a:lnTo>
                  <a:lnTo>
                    <a:pt x="1895" y="596"/>
                  </a:lnTo>
                  <a:lnTo>
                    <a:pt x="1840" y="609"/>
                  </a:lnTo>
                  <a:lnTo>
                    <a:pt x="1788" y="622"/>
                  </a:lnTo>
                  <a:lnTo>
                    <a:pt x="1737" y="635"/>
                  </a:lnTo>
                  <a:lnTo>
                    <a:pt x="1688" y="645"/>
                  </a:lnTo>
                  <a:lnTo>
                    <a:pt x="1640" y="654"/>
                  </a:lnTo>
                  <a:lnTo>
                    <a:pt x="1597" y="658"/>
                  </a:lnTo>
                  <a:lnTo>
                    <a:pt x="1556" y="662"/>
                  </a:lnTo>
                  <a:lnTo>
                    <a:pt x="1520" y="668"/>
                  </a:lnTo>
                  <a:lnTo>
                    <a:pt x="1485" y="669"/>
                  </a:lnTo>
                  <a:lnTo>
                    <a:pt x="1452" y="669"/>
                  </a:lnTo>
                  <a:lnTo>
                    <a:pt x="1423" y="668"/>
                  </a:lnTo>
                  <a:lnTo>
                    <a:pt x="1399" y="662"/>
                  </a:lnTo>
                  <a:lnTo>
                    <a:pt x="1377" y="658"/>
                  </a:lnTo>
                  <a:lnTo>
                    <a:pt x="1363" y="654"/>
                  </a:lnTo>
                  <a:lnTo>
                    <a:pt x="1348" y="641"/>
                  </a:lnTo>
                  <a:lnTo>
                    <a:pt x="1343" y="630"/>
                  </a:lnTo>
                  <a:lnTo>
                    <a:pt x="1328" y="593"/>
                  </a:lnTo>
                  <a:lnTo>
                    <a:pt x="1321" y="561"/>
                  </a:lnTo>
                  <a:lnTo>
                    <a:pt x="1327" y="527"/>
                  </a:lnTo>
                  <a:lnTo>
                    <a:pt x="1333" y="493"/>
                  </a:lnTo>
                  <a:lnTo>
                    <a:pt x="1341" y="460"/>
                  </a:lnTo>
                  <a:lnTo>
                    <a:pt x="1347" y="424"/>
                  </a:lnTo>
                  <a:lnTo>
                    <a:pt x="1348" y="387"/>
                  </a:lnTo>
                  <a:lnTo>
                    <a:pt x="1343" y="349"/>
                  </a:lnTo>
                  <a:lnTo>
                    <a:pt x="1318" y="320"/>
                  </a:lnTo>
                  <a:lnTo>
                    <a:pt x="1295" y="293"/>
                  </a:lnTo>
                  <a:lnTo>
                    <a:pt x="1271" y="263"/>
                  </a:lnTo>
                  <a:lnTo>
                    <a:pt x="1249" y="227"/>
                  </a:lnTo>
                  <a:lnTo>
                    <a:pt x="1228" y="192"/>
                  </a:lnTo>
                  <a:lnTo>
                    <a:pt x="1206" y="159"/>
                  </a:lnTo>
                  <a:lnTo>
                    <a:pt x="1182" y="126"/>
                  </a:lnTo>
                  <a:lnTo>
                    <a:pt x="1157" y="94"/>
                  </a:lnTo>
                  <a:lnTo>
                    <a:pt x="1131" y="66"/>
                  </a:lnTo>
                  <a:lnTo>
                    <a:pt x="1104" y="40"/>
                  </a:lnTo>
                  <a:lnTo>
                    <a:pt x="1071" y="20"/>
                  </a:lnTo>
                  <a:lnTo>
                    <a:pt x="1039" y="7"/>
                  </a:lnTo>
                  <a:lnTo>
                    <a:pt x="1001" y="0"/>
                  </a:lnTo>
                  <a:lnTo>
                    <a:pt x="959" y="0"/>
                  </a:lnTo>
                  <a:lnTo>
                    <a:pt x="913" y="9"/>
                  </a:lnTo>
                  <a:lnTo>
                    <a:pt x="861" y="26"/>
                  </a:lnTo>
                  <a:lnTo>
                    <a:pt x="802" y="45"/>
                  </a:lnTo>
                  <a:lnTo>
                    <a:pt x="750" y="64"/>
                  </a:lnTo>
                  <a:lnTo>
                    <a:pt x="704" y="79"/>
                  </a:lnTo>
                  <a:lnTo>
                    <a:pt x="663" y="94"/>
                  </a:lnTo>
                  <a:lnTo>
                    <a:pt x="628" y="110"/>
                  </a:lnTo>
                  <a:lnTo>
                    <a:pt x="595" y="126"/>
                  </a:lnTo>
                  <a:lnTo>
                    <a:pt x="565" y="140"/>
                  </a:lnTo>
                  <a:lnTo>
                    <a:pt x="538" y="154"/>
                  </a:lnTo>
                  <a:lnTo>
                    <a:pt x="509" y="170"/>
                  </a:lnTo>
                  <a:lnTo>
                    <a:pt x="479" y="183"/>
                  </a:lnTo>
                  <a:lnTo>
                    <a:pt x="447" y="199"/>
                  </a:lnTo>
                  <a:lnTo>
                    <a:pt x="413" y="214"/>
                  </a:lnTo>
                  <a:lnTo>
                    <a:pt x="372" y="229"/>
                  </a:lnTo>
                  <a:lnTo>
                    <a:pt x="329" y="248"/>
                  </a:lnTo>
                  <a:lnTo>
                    <a:pt x="276" y="267"/>
                  </a:lnTo>
                  <a:lnTo>
                    <a:pt x="217" y="284"/>
                  </a:lnTo>
                  <a:lnTo>
                    <a:pt x="0" y="848"/>
                  </a:lnTo>
                  <a:lnTo>
                    <a:pt x="69" y="825"/>
                  </a:lnTo>
                  <a:lnTo>
                    <a:pt x="132" y="799"/>
                  </a:lnTo>
                  <a:lnTo>
                    <a:pt x="194" y="776"/>
                  </a:lnTo>
                  <a:lnTo>
                    <a:pt x="250" y="757"/>
                  </a:lnTo>
                  <a:lnTo>
                    <a:pt x="303" y="737"/>
                  </a:lnTo>
                  <a:lnTo>
                    <a:pt x="352" y="716"/>
                  </a:lnTo>
                  <a:lnTo>
                    <a:pt x="400" y="698"/>
                  </a:lnTo>
                  <a:lnTo>
                    <a:pt x="447" y="682"/>
                  </a:lnTo>
                  <a:lnTo>
                    <a:pt x="492" y="668"/>
                  </a:lnTo>
                  <a:lnTo>
                    <a:pt x="538" y="654"/>
                  </a:lnTo>
                  <a:lnTo>
                    <a:pt x="581" y="636"/>
                  </a:lnTo>
                  <a:lnTo>
                    <a:pt x="625" y="622"/>
                  </a:lnTo>
                  <a:lnTo>
                    <a:pt x="670" y="609"/>
                  </a:lnTo>
                  <a:lnTo>
                    <a:pt x="717" y="597"/>
                  </a:lnTo>
                  <a:lnTo>
                    <a:pt x="765" y="584"/>
                  </a:lnTo>
                  <a:lnTo>
                    <a:pt x="818" y="573"/>
                  </a:lnTo>
                  <a:lnTo>
                    <a:pt x="819" y="649"/>
                  </a:lnTo>
                  <a:lnTo>
                    <a:pt x="809" y="731"/>
                  </a:lnTo>
                  <a:lnTo>
                    <a:pt x="791" y="812"/>
                  </a:lnTo>
                  <a:lnTo>
                    <a:pt x="779" y="894"/>
                  </a:lnTo>
                  <a:lnTo>
                    <a:pt x="781" y="929"/>
                  </a:lnTo>
                  <a:lnTo>
                    <a:pt x="784" y="959"/>
                  </a:lnTo>
                  <a:lnTo>
                    <a:pt x="798" y="993"/>
                  </a:lnTo>
                  <a:lnTo>
                    <a:pt x="814" y="1023"/>
                  </a:lnTo>
                  <a:lnTo>
                    <a:pt x="832" y="1052"/>
                  </a:lnTo>
                  <a:lnTo>
                    <a:pt x="854" y="1078"/>
                  </a:lnTo>
                  <a:lnTo>
                    <a:pt x="881" y="1102"/>
                  </a:lnTo>
                  <a:lnTo>
                    <a:pt x="910" y="1125"/>
                  </a:lnTo>
                  <a:lnTo>
                    <a:pt x="943" y="1144"/>
                  </a:lnTo>
                  <a:lnTo>
                    <a:pt x="976" y="1160"/>
                  </a:lnTo>
                  <a:lnTo>
                    <a:pt x="1014" y="1171"/>
                  </a:lnTo>
                  <a:lnTo>
                    <a:pt x="1051" y="1182"/>
                  </a:lnTo>
                  <a:lnTo>
                    <a:pt x="1087" y="1186"/>
                  </a:lnTo>
                  <a:lnTo>
                    <a:pt x="1126" y="1186"/>
                  </a:lnTo>
                  <a:lnTo>
                    <a:pt x="1163" y="1184"/>
                  </a:lnTo>
                  <a:lnTo>
                    <a:pt x="1202" y="1176"/>
                  </a:lnTo>
                  <a:lnTo>
                    <a:pt x="1231" y="1171"/>
                  </a:lnTo>
                  <a:lnTo>
                    <a:pt x="1261" y="1167"/>
                  </a:lnTo>
                  <a:lnTo>
                    <a:pt x="1294" y="1163"/>
                  </a:lnTo>
                  <a:lnTo>
                    <a:pt x="1328" y="1157"/>
                  </a:lnTo>
                  <a:lnTo>
                    <a:pt x="1363" y="1154"/>
                  </a:lnTo>
                  <a:lnTo>
                    <a:pt x="1399" y="1148"/>
                  </a:lnTo>
                  <a:lnTo>
                    <a:pt x="1436" y="1145"/>
                  </a:lnTo>
                  <a:lnTo>
                    <a:pt x="1475" y="1140"/>
                  </a:lnTo>
                  <a:lnTo>
                    <a:pt x="1517" y="1134"/>
                  </a:lnTo>
                  <a:lnTo>
                    <a:pt x="1557" y="1127"/>
                  </a:lnTo>
                  <a:lnTo>
                    <a:pt x="1602" y="1121"/>
                  </a:lnTo>
                  <a:lnTo>
                    <a:pt x="1645" y="1114"/>
                  </a:lnTo>
                  <a:lnTo>
                    <a:pt x="1688" y="1107"/>
                  </a:lnTo>
                  <a:lnTo>
                    <a:pt x="1734" y="1099"/>
                  </a:lnTo>
                  <a:lnTo>
                    <a:pt x="1780" y="1091"/>
                  </a:lnTo>
                  <a:lnTo>
                    <a:pt x="1829" y="1082"/>
                  </a:lnTo>
                  <a:lnTo>
                    <a:pt x="1875" y="1073"/>
                  </a:lnTo>
                  <a:lnTo>
                    <a:pt x="1924" y="1063"/>
                  </a:lnTo>
                  <a:lnTo>
                    <a:pt x="1971" y="1053"/>
                  </a:lnTo>
                  <a:lnTo>
                    <a:pt x="2021" y="1044"/>
                  </a:lnTo>
                  <a:lnTo>
                    <a:pt x="2070" y="1034"/>
                  </a:lnTo>
                  <a:lnTo>
                    <a:pt x="2118" y="1021"/>
                  </a:lnTo>
                  <a:lnTo>
                    <a:pt x="2168" y="1008"/>
                  </a:lnTo>
                  <a:lnTo>
                    <a:pt x="2218" y="994"/>
                  </a:lnTo>
                  <a:lnTo>
                    <a:pt x="2269" y="981"/>
                  </a:lnTo>
                  <a:lnTo>
                    <a:pt x="2319" y="967"/>
                  </a:lnTo>
                  <a:lnTo>
                    <a:pt x="2368" y="951"/>
                  </a:lnTo>
                  <a:lnTo>
                    <a:pt x="2418" y="935"/>
                  </a:lnTo>
                  <a:lnTo>
                    <a:pt x="2468" y="922"/>
                  </a:lnTo>
                  <a:lnTo>
                    <a:pt x="2517" y="900"/>
                  </a:lnTo>
                  <a:lnTo>
                    <a:pt x="2568" y="884"/>
                  </a:lnTo>
                  <a:lnTo>
                    <a:pt x="2616" y="864"/>
                  </a:lnTo>
                  <a:lnTo>
                    <a:pt x="2835" y="293"/>
                  </a:lnTo>
                  <a:close/>
                </a:path>
              </a:pathLst>
            </a:custGeom>
            <a:solidFill>
              <a:srgbClr val="CCFFFF"/>
            </a:solidFill>
            <a:ln w="9525">
              <a:solidFill>
                <a:srgbClr val="0000FF"/>
              </a:solidFill>
              <a:round/>
              <a:headEnd/>
              <a:tailEnd/>
            </a:ln>
          </p:spPr>
          <p:txBody>
            <a:bodyPr/>
            <a:lstStyle/>
            <a:p>
              <a:endParaRPr lang="vi-VN" sz="1050"/>
            </a:p>
          </p:txBody>
        </p:sp>
        <p:sp>
          <p:nvSpPr>
            <p:cNvPr id="20488" name="Freeform 10"/>
            <p:cNvSpPr>
              <a:spLocks/>
            </p:cNvSpPr>
            <p:nvPr/>
          </p:nvSpPr>
          <p:spPr bwMode="auto">
            <a:xfrm>
              <a:off x="4672" y="2318"/>
              <a:ext cx="975" cy="1105"/>
            </a:xfrm>
            <a:custGeom>
              <a:avLst/>
              <a:gdLst>
                <a:gd name="T0" fmla="*/ 975 w 975"/>
                <a:gd name="T1" fmla="*/ 0 h 1105"/>
                <a:gd name="T2" fmla="*/ 877 w 975"/>
                <a:gd name="T3" fmla="*/ 23 h 1105"/>
                <a:gd name="T4" fmla="*/ 785 w 975"/>
                <a:gd name="T5" fmla="*/ 56 h 1105"/>
                <a:gd name="T6" fmla="*/ 690 w 975"/>
                <a:gd name="T7" fmla="*/ 102 h 1105"/>
                <a:gd name="T8" fmla="*/ 601 w 975"/>
                <a:gd name="T9" fmla="*/ 153 h 1105"/>
                <a:gd name="T10" fmla="*/ 516 w 975"/>
                <a:gd name="T11" fmla="*/ 212 h 1105"/>
                <a:gd name="T12" fmla="*/ 436 w 975"/>
                <a:gd name="T13" fmla="*/ 283 h 1105"/>
                <a:gd name="T14" fmla="*/ 359 w 975"/>
                <a:gd name="T15" fmla="*/ 355 h 1105"/>
                <a:gd name="T16" fmla="*/ 290 w 975"/>
                <a:gd name="T17" fmla="*/ 431 h 1105"/>
                <a:gd name="T18" fmla="*/ 226 w 975"/>
                <a:gd name="T19" fmla="*/ 512 h 1105"/>
                <a:gd name="T20" fmla="*/ 170 w 975"/>
                <a:gd name="T21" fmla="*/ 597 h 1105"/>
                <a:gd name="T22" fmla="*/ 118 w 975"/>
                <a:gd name="T23" fmla="*/ 684 h 1105"/>
                <a:gd name="T24" fmla="*/ 78 w 975"/>
                <a:gd name="T25" fmla="*/ 772 h 1105"/>
                <a:gd name="T26" fmla="*/ 43 w 975"/>
                <a:gd name="T27" fmla="*/ 857 h 1105"/>
                <a:gd name="T28" fmla="*/ 19 w 975"/>
                <a:gd name="T29" fmla="*/ 945 h 1105"/>
                <a:gd name="T30" fmla="*/ 4 w 975"/>
                <a:gd name="T31" fmla="*/ 1026 h 1105"/>
                <a:gd name="T32" fmla="*/ 0 w 975"/>
                <a:gd name="T33" fmla="*/ 1105 h 1105"/>
                <a:gd name="T34" fmla="*/ 9 w 975"/>
                <a:gd name="T35" fmla="*/ 1080 h 1105"/>
                <a:gd name="T36" fmla="*/ 14 w 975"/>
                <a:gd name="T37" fmla="*/ 1055 h 1105"/>
                <a:gd name="T38" fmla="*/ 19 w 975"/>
                <a:gd name="T39" fmla="*/ 1036 h 1105"/>
                <a:gd name="T40" fmla="*/ 29 w 975"/>
                <a:gd name="T41" fmla="*/ 1021 h 1105"/>
                <a:gd name="T42" fmla="*/ 23 w 975"/>
                <a:gd name="T43" fmla="*/ 1000 h 1105"/>
                <a:gd name="T44" fmla="*/ 23 w 975"/>
                <a:gd name="T45" fmla="*/ 969 h 1105"/>
                <a:gd name="T46" fmla="*/ 32 w 975"/>
                <a:gd name="T47" fmla="*/ 935 h 1105"/>
                <a:gd name="T48" fmla="*/ 52 w 975"/>
                <a:gd name="T49" fmla="*/ 896 h 1105"/>
                <a:gd name="T50" fmla="*/ 86 w 975"/>
                <a:gd name="T51" fmla="*/ 866 h 1105"/>
                <a:gd name="T52" fmla="*/ 138 w 975"/>
                <a:gd name="T53" fmla="*/ 841 h 1105"/>
                <a:gd name="T54" fmla="*/ 208 w 975"/>
                <a:gd name="T55" fmla="*/ 828 h 1105"/>
                <a:gd name="T56" fmla="*/ 299 w 975"/>
                <a:gd name="T57" fmla="*/ 835 h 1105"/>
                <a:gd name="T58" fmla="*/ 322 w 975"/>
                <a:gd name="T59" fmla="*/ 802 h 1105"/>
                <a:gd name="T60" fmla="*/ 359 w 975"/>
                <a:gd name="T61" fmla="*/ 750 h 1105"/>
                <a:gd name="T62" fmla="*/ 408 w 975"/>
                <a:gd name="T63" fmla="*/ 687 h 1105"/>
                <a:gd name="T64" fmla="*/ 463 w 975"/>
                <a:gd name="T65" fmla="*/ 620 h 1105"/>
                <a:gd name="T66" fmla="*/ 518 w 975"/>
                <a:gd name="T67" fmla="*/ 563 h 1105"/>
                <a:gd name="T68" fmla="*/ 572 w 975"/>
                <a:gd name="T69" fmla="*/ 514 h 1105"/>
                <a:gd name="T70" fmla="*/ 614 w 975"/>
                <a:gd name="T71" fmla="*/ 490 h 1105"/>
                <a:gd name="T72" fmla="*/ 643 w 975"/>
                <a:gd name="T73" fmla="*/ 492 h 1105"/>
                <a:gd name="T74" fmla="*/ 630 w 975"/>
                <a:gd name="T75" fmla="*/ 479 h 1105"/>
                <a:gd name="T76" fmla="*/ 612 w 975"/>
                <a:gd name="T77" fmla="*/ 470 h 1105"/>
                <a:gd name="T78" fmla="*/ 592 w 975"/>
                <a:gd name="T79" fmla="*/ 466 h 1105"/>
                <a:gd name="T80" fmla="*/ 572 w 975"/>
                <a:gd name="T81" fmla="*/ 466 h 1105"/>
                <a:gd name="T82" fmla="*/ 548 w 975"/>
                <a:gd name="T83" fmla="*/ 467 h 1105"/>
                <a:gd name="T84" fmla="*/ 520 w 975"/>
                <a:gd name="T85" fmla="*/ 475 h 1105"/>
                <a:gd name="T86" fmla="*/ 495 w 975"/>
                <a:gd name="T87" fmla="*/ 486 h 1105"/>
                <a:gd name="T88" fmla="*/ 469 w 975"/>
                <a:gd name="T89" fmla="*/ 499 h 1105"/>
                <a:gd name="T90" fmla="*/ 484 w 975"/>
                <a:gd name="T91" fmla="*/ 483 h 1105"/>
                <a:gd name="T92" fmla="*/ 502 w 975"/>
                <a:gd name="T93" fmla="*/ 467 h 1105"/>
                <a:gd name="T94" fmla="*/ 525 w 975"/>
                <a:gd name="T95" fmla="*/ 454 h 1105"/>
                <a:gd name="T96" fmla="*/ 549 w 975"/>
                <a:gd name="T97" fmla="*/ 440 h 1105"/>
                <a:gd name="T98" fmla="*/ 576 w 975"/>
                <a:gd name="T99" fmla="*/ 428 h 1105"/>
                <a:gd name="T100" fmla="*/ 604 w 975"/>
                <a:gd name="T101" fmla="*/ 423 h 1105"/>
                <a:gd name="T102" fmla="*/ 631 w 975"/>
                <a:gd name="T103" fmla="*/ 421 h 1105"/>
                <a:gd name="T104" fmla="*/ 660 w 975"/>
                <a:gd name="T105" fmla="*/ 423 h 1105"/>
                <a:gd name="T106" fmla="*/ 658 w 975"/>
                <a:gd name="T107" fmla="*/ 398 h 1105"/>
                <a:gd name="T108" fmla="*/ 663 w 975"/>
                <a:gd name="T109" fmla="*/ 368 h 1105"/>
                <a:gd name="T110" fmla="*/ 676 w 975"/>
                <a:gd name="T111" fmla="*/ 326 h 1105"/>
                <a:gd name="T112" fmla="*/ 697 w 975"/>
                <a:gd name="T113" fmla="*/ 281 h 1105"/>
                <a:gd name="T114" fmla="*/ 736 w 975"/>
                <a:gd name="T115" fmla="*/ 226 h 1105"/>
                <a:gd name="T116" fmla="*/ 794 w 975"/>
                <a:gd name="T117" fmla="*/ 163 h 1105"/>
                <a:gd name="T118" fmla="*/ 870 w 975"/>
                <a:gd name="T119" fmla="*/ 87 h 1105"/>
                <a:gd name="T120" fmla="*/ 975 w 975"/>
                <a:gd name="T121" fmla="*/ 0 h 110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75"/>
                <a:gd name="T184" fmla="*/ 0 h 1105"/>
                <a:gd name="T185" fmla="*/ 975 w 975"/>
                <a:gd name="T186" fmla="*/ 1105 h 110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75" h="1105">
                  <a:moveTo>
                    <a:pt x="975" y="0"/>
                  </a:moveTo>
                  <a:lnTo>
                    <a:pt x="877" y="23"/>
                  </a:lnTo>
                  <a:lnTo>
                    <a:pt x="785" y="56"/>
                  </a:lnTo>
                  <a:lnTo>
                    <a:pt x="690" y="102"/>
                  </a:lnTo>
                  <a:lnTo>
                    <a:pt x="601" y="153"/>
                  </a:lnTo>
                  <a:lnTo>
                    <a:pt x="516" y="212"/>
                  </a:lnTo>
                  <a:lnTo>
                    <a:pt x="436" y="283"/>
                  </a:lnTo>
                  <a:lnTo>
                    <a:pt x="359" y="355"/>
                  </a:lnTo>
                  <a:lnTo>
                    <a:pt x="290" y="431"/>
                  </a:lnTo>
                  <a:lnTo>
                    <a:pt x="226" y="512"/>
                  </a:lnTo>
                  <a:lnTo>
                    <a:pt x="170" y="597"/>
                  </a:lnTo>
                  <a:lnTo>
                    <a:pt x="118" y="684"/>
                  </a:lnTo>
                  <a:lnTo>
                    <a:pt x="78" y="772"/>
                  </a:lnTo>
                  <a:lnTo>
                    <a:pt x="43" y="857"/>
                  </a:lnTo>
                  <a:lnTo>
                    <a:pt x="19" y="945"/>
                  </a:lnTo>
                  <a:lnTo>
                    <a:pt x="4" y="1026"/>
                  </a:lnTo>
                  <a:lnTo>
                    <a:pt x="0" y="1105"/>
                  </a:lnTo>
                  <a:lnTo>
                    <a:pt x="9" y="1080"/>
                  </a:lnTo>
                  <a:lnTo>
                    <a:pt x="14" y="1055"/>
                  </a:lnTo>
                  <a:lnTo>
                    <a:pt x="19" y="1036"/>
                  </a:lnTo>
                  <a:lnTo>
                    <a:pt x="29" y="1021"/>
                  </a:lnTo>
                  <a:lnTo>
                    <a:pt x="23" y="1000"/>
                  </a:lnTo>
                  <a:lnTo>
                    <a:pt x="23" y="969"/>
                  </a:lnTo>
                  <a:lnTo>
                    <a:pt x="32" y="935"/>
                  </a:lnTo>
                  <a:lnTo>
                    <a:pt x="52" y="896"/>
                  </a:lnTo>
                  <a:lnTo>
                    <a:pt x="86" y="866"/>
                  </a:lnTo>
                  <a:lnTo>
                    <a:pt x="138" y="841"/>
                  </a:lnTo>
                  <a:lnTo>
                    <a:pt x="208" y="828"/>
                  </a:lnTo>
                  <a:lnTo>
                    <a:pt x="299" y="835"/>
                  </a:lnTo>
                  <a:lnTo>
                    <a:pt x="322" y="802"/>
                  </a:lnTo>
                  <a:lnTo>
                    <a:pt x="359" y="750"/>
                  </a:lnTo>
                  <a:lnTo>
                    <a:pt x="408" y="687"/>
                  </a:lnTo>
                  <a:lnTo>
                    <a:pt x="463" y="620"/>
                  </a:lnTo>
                  <a:lnTo>
                    <a:pt x="518" y="563"/>
                  </a:lnTo>
                  <a:lnTo>
                    <a:pt x="572" y="514"/>
                  </a:lnTo>
                  <a:lnTo>
                    <a:pt x="614" y="490"/>
                  </a:lnTo>
                  <a:lnTo>
                    <a:pt x="643" y="492"/>
                  </a:lnTo>
                  <a:lnTo>
                    <a:pt x="630" y="479"/>
                  </a:lnTo>
                  <a:lnTo>
                    <a:pt x="612" y="470"/>
                  </a:lnTo>
                  <a:lnTo>
                    <a:pt x="592" y="466"/>
                  </a:lnTo>
                  <a:lnTo>
                    <a:pt x="572" y="466"/>
                  </a:lnTo>
                  <a:lnTo>
                    <a:pt x="548" y="467"/>
                  </a:lnTo>
                  <a:lnTo>
                    <a:pt x="520" y="475"/>
                  </a:lnTo>
                  <a:lnTo>
                    <a:pt x="495" y="486"/>
                  </a:lnTo>
                  <a:lnTo>
                    <a:pt x="469" y="499"/>
                  </a:lnTo>
                  <a:lnTo>
                    <a:pt x="484" y="483"/>
                  </a:lnTo>
                  <a:lnTo>
                    <a:pt x="502" y="467"/>
                  </a:lnTo>
                  <a:lnTo>
                    <a:pt x="525" y="454"/>
                  </a:lnTo>
                  <a:lnTo>
                    <a:pt x="549" y="440"/>
                  </a:lnTo>
                  <a:lnTo>
                    <a:pt x="576" y="428"/>
                  </a:lnTo>
                  <a:lnTo>
                    <a:pt x="604" y="423"/>
                  </a:lnTo>
                  <a:lnTo>
                    <a:pt x="631" y="421"/>
                  </a:lnTo>
                  <a:lnTo>
                    <a:pt x="660" y="423"/>
                  </a:lnTo>
                  <a:lnTo>
                    <a:pt x="658" y="398"/>
                  </a:lnTo>
                  <a:lnTo>
                    <a:pt x="663" y="368"/>
                  </a:lnTo>
                  <a:lnTo>
                    <a:pt x="676" y="326"/>
                  </a:lnTo>
                  <a:lnTo>
                    <a:pt x="697" y="281"/>
                  </a:lnTo>
                  <a:lnTo>
                    <a:pt x="736" y="226"/>
                  </a:lnTo>
                  <a:lnTo>
                    <a:pt x="794" y="163"/>
                  </a:lnTo>
                  <a:lnTo>
                    <a:pt x="870" y="87"/>
                  </a:lnTo>
                  <a:lnTo>
                    <a:pt x="975" y="0"/>
                  </a:lnTo>
                  <a:close/>
                </a:path>
              </a:pathLst>
            </a:custGeom>
            <a:solidFill>
              <a:srgbClr val="99CCFF"/>
            </a:solidFill>
            <a:ln w="9525">
              <a:solidFill>
                <a:srgbClr val="0000FF"/>
              </a:solidFill>
              <a:round/>
              <a:headEnd/>
              <a:tailEnd/>
            </a:ln>
          </p:spPr>
          <p:txBody>
            <a:bodyPr/>
            <a:lstStyle/>
            <a:p>
              <a:endParaRPr lang="vi-VN" sz="1050"/>
            </a:p>
          </p:txBody>
        </p:sp>
        <p:sp>
          <p:nvSpPr>
            <p:cNvPr id="20489" name="Freeform 11"/>
            <p:cNvSpPr>
              <a:spLocks/>
            </p:cNvSpPr>
            <p:nvPr/>
          </p:nvSpPr>
          <p:spPr bwMode="auto">
            <a:xfrm>
              <a:off x="4672" y="2318"/>
              <a:ext cx="975" cy="1105"/>
            </a:xfrm>
            <a:custGeom>
              <a:avLst/>
              <a:gdLst>
                <a:gd name="T0" fmla="*/ 975 w 975"/>
                <a:gd name="T1" fmla="*/ 0 h 1105"/>
                <a:gd name="T2" fmla="*/ 785 w 975"/>
                <a:gd name="T3" fmla="*/ 56 h 1105"/>
                <a:gd name="T4" fmla="*/ 601 w 975"/>
                <a:gd name="T5" fmla="*/ 153 h 1105"/>
                <a:gd name="T6" fmla="*/ 436 w 975"/>
                <a:gd name="T7" fmla="*/ 283 h 1105"/>
                <a:gd name="T8" fmla="*/ 290 w 975"/>
                <a:gd name="T9" fmla="*/ 431 h 1105"/>
                <a:gd name="T10" fmla="*/ 170 w 975"/>
                <a:gd name="T11" fmla="*/ 597 h 1105"/>
                <a:gd name="T12" fmla="*/ 78 w 975"/>
                <a:gd name="T13" fmla="*/ 772 h 1105"/>
                <a:gd name="T14" fmla="*/ 19 w 975"/>
                <a:gd name="T15" fmla="*/ 945 h 1105"/>
                <a:gd name="T16" fmla="*/ 0 w 975"/>
                <a:gd name="T17" fmla="*/ 1105 h 1105"/>
                <a:gd name="T18" fmla="*/ 9 w 975"/>
                <a:gd name="T19" fmla="*/ 1080 h 1105"/>
                <a:gd name="T20" fmla="*/ 19 w 975"/>
                <a:gd name="T21" fmla="*/ 1036 h 1105"/>
                <a:gd name="T22" fmla="*/ 29 w 975"/>
                <a:gd name="T23" fmla="*/ 1021 h 1105"/>
                <a:gd name="T24" fmla="*/ 23 w 975"/>
                <a:gd name="T25" fmla="*/ 969 h 1105"/>
                <a:gd name="T26" fmla="*/ 52 w 975"/>
                <a:gd name="T27" fmla="*/ 896 h 1105"/>
                <a:gd name="T28" fmla="*/ 138 w 975"/>
                <a:gd name="T29" fmla="*/ 841 h 1105"/>
                <a:gd name="T30" fmla="*/ 299 w 975"/>
                <a:gd name="T31" fmla="*/ 835 h 1105"/>
                <a:gd name="T32" fmla="*/ 322 w 975"/>
                <a:gd name="T33" fmla="*/ 802 h 1105"/>
                <a:gd name="T34" fmla="*/ 408 w 975"/>
                <a:gd name="T35" fmla="*/ 687 h 1105"/>
                <a:gd name="T36" fmla="*/ 518 w 975"/>
                <a:gd name="T37" fmla="*/ 563 h 1105"/>
                <a:gd name="T38" fmla="*/ 614 w 975"/>
                <a:gd name="T39" fmla="*/ 490 h 1105"/>
                <a:gd name="T40" fmla="*/ 643 w 975"/>
                <a:gd name="T41" fmla="*/ 492 h 1105"/>
                <a:gd name="T42" fmla="*/ 612 w 975"/>
                <a:gd name="T43" fmla="*/ 470 h 1105"/>
                <a:gd name="T44" fmla="*/ 572 w 975"/>
                <a:gd name="T45" fmla="*/ 466 h 1105"/>
                <a:gd name="T46" fmla="*/ 520 w 975"/>
                <a:gd name="T47" fmla="*/ 475 h 1105"/>
                <a:gd name="T48" fmla="*/ 469 w 975"/>
                <a:gd name="T49" fmla="*/ 499 h 1105"/>
                <a:gd name="T50" fmla="*/ 484 w 975"/>
                <a:gd name="T51" fmla="*/ 483 h 1105"/>
                <a:gd name="T52" fmla="*/ 525 w 975"/>
                <a:gd name="T53" fmla="*/ 454 h 1105"/>
                <a:gd name="T54" fmla="*/ 576 w 975"/>
                <a:gd name="T55" fmla="*/ 428 h 1105"/>
                <a:gd name="T56" fmla="*/ 631 w 975"/>
                <a:gd name="T57" fmla="*/ 421 h 1105"/>
                <a:gd name="T58" fmla="*/ 660 w 975"/>
                <a:gd name="T59" fmla="*/ 423 h 1105"/>
                <a:gd name="T60" fmla="*/ 663 w 975"/>
                <a:gd name="T61" fmla="*/ 368 h 1105"/>
                <a:gd name="T62" fmla="*/ 697 w 975"/>
                <a:gd name="T63" fmla="*/ 281 h 1105"/>
                <a:gd name="T64" fmla="*/ 794 w 975"/>
                <a:gd name="T65" fmla="*/ 163 h 1105"/>
                <a:gd name="T66" fmla="*/ 975 w 975"/>
                <a:gd name="T67" fmla="*/ 0 h 110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75"/>
                <a:gd name="T103" fmla="*/ 0 h 1105"/>
                <a:gd name="T104" fmla="*/ 975 w 975"/>
                <a:gd name="T105" fmla="*/ 1105 h 110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75" h="1105">
                  <a:moveTo>
                    <a:pt x="975" y="0"/>
                  </a:moveTo>
                  <a:lnTo>
                    <a:pt x="975" y="0"/>
                  </a:lnTo>
                  <a:lnTo>
                    <a:pt x="877" y="23"/>
                  </a:lnTo>
                  <a:lnTo>
                    <a:pt x="785" y="56"/>
                  </a:lnTo>
                  <a:lnTo>
                    <a:pt x="690" y="102"/>
                  </a:lnTo>
                  <a:lnTo>
                    <a:pt x="601" y="153"/>
                  </a:lnTo>
                  <a:lnTo>
                    <a:pt x="516" y="212"/>
                  </a:lnTo>
                  <a:lnTo>
                    <a:pt x="436" y="283"/>
                  </a:lnTo>
                  <a:lnTo>
                    <a:pt x="359" y="355"/>
                  </a:lnTo>
                  <a:lnTo>
                    <a:pt x="290" y="431"/>
                  </a:lnTo>
                  <a:lnTo>
                    <a:pt x="226" y="512"/>
                  </a:lnTo>
                  <a:lnTo>
                    <a:pt x="170" y="597"/>
                  </a:lnTo>
                  <a:lnTo>
                    <a:pt x="118" y="684"/>
                  </a:lnTo>
                  <a:lnTo>
                    <a:pt x="78" y="772"/>
                  </a:lnTo>
                  <a:lnTo>
                    <a:pt x="43" y="857"/>
                  </a:lnTo>
                  <a:lnTo>
                    <a:pt x="19" y="945"/>
                  </a:lnTo>
                  <a:lnTo>
                    <a:pt x="4" y="1026"/>
                  </a:lnTo>
                  <a:lnTo>
                    <a:pt x="0" y="1105"/>
                  </a:lnTo>
                  <a:lnTo>
                    <a:pt x="9" y="1080"/>
                  </a:lnTo>
                  <a:lnTo>
                    <a:pt x="14" y="1055"/>
                  </a:lnTo>
                  <a:lnTo>
                    <a:pt x="19" y="1036"/>
                  </a:lnTo>
                  <a:lnTo>
                    <a:pt x="29" y="1021"/>
                  </a:lnTo>
                  <a:lnTo>
                    <a:pt x="23" y="1000"/>
                  </a:lnTo>
                  <a:lnTo>
                    <a:pt x="23" y="969"/>
                  </a:lnTo>
                  <a:lnTo>
                    <a:pt x="32" y="935"/>
                  </a:lnTo>
                  <a:lnTo>
                    <a:pt x="52" y="896"/>
                  </a:lnTo>
                  <a:lnTo>
                    <a:pt x="86" y="866"/>
                  </a:lnTo>
                  <a:lnTo>
                    <a:pt x="138" y="841"/>
                  </a:lnTo>
                  <a:lnTo>
                    <a:pt x="208" y="828"/>
                  </a:lnTo>
                  <a:lnTo>
                    <a:pt x="299" y="835"/>
                  </a:lnTo>
                  <a:lnTo>
                    <a:pt x="322" y="802"/>
                  </a:lnTo>
                  <a:lnTo>
                    <a:pt x="359" y="750"/>
                  </a:lnTo>
                  <a:lnTo>
                    <a:pt x="408" y="687"/>
                  </a:lnTo>
                  <a:lnTo>
                    <a:pt x="463" y="620"/>
                  </a:lnTo>
                  <a:lnTo>
                    <a:pt x="518" y="563"/>
                  </a:lnTo>
                  <a:lnTo>
                    <a:pt x="572" y="514"/>
                  </a:lnTo>
                  <a:lnTo>
                    <a:pt x="614" y="490"/>
                  </a:lnTo>
                  <a:lnTo>
                    <a:pt x="643" y="492"/>
                  </a:lnTo>
                  <a:lnTo>
                    <a:pt x="630" y="479"/>
                  </a:lnTo>
                  <a:lnTo>
                    <a:pt x="612" y="470"/>
                  </a:lnTo>
                  <a:lnTo>
                    <a:pt x="592" y="466"/>
                  </a:lnTo>
                  <a:lnTo>
                    <a:pt x="572" y="466"/>
                  </a:lnTo>
                  <a:lnTo>
                    <a:pt x="548" y="467"/>
                  </a:lnTo>
                  <a:lnTo>
                    <a:pt x="520" y="475"/>
                  </a:lnTo>
                  <a:lnTo>
                    <a:pt x="495" y="486"/>
                  </a:lnTo>
                  <a:lnTo>
                    <a:pt x="469" y="499"/>
                  </a:lnTo>
                  <a:lnTo>
                    <a:pt x="484" y="483"/>
                  </a:lnTo>
                  <a:lnTo>
                    <a:pt x="502" y="467"/>
                  </a:lnTo>
                  <a:lnTo>
                    <a:pt x="525" y="454"/>
                  </a:lnTo>
                  <a:lnTo>
                    <a:pt x="549" y="440"/>
                  </a:lnTo>
                  <a:lnTo>
                    <a:pt x="576" y="428"/>
                  </a:lnTo>
                  <a:lnTo>
                    <a:pt x="604" y="423"/>
                  </a:lnTo>
                  <a:lnTo>
                    <a:pt x="631" y="421"/>
                  </a:lnTo>
                  <a:lnTo>
                    <a:pt x="660" y="423"/>
                  </a:lnTo>
                  <a:lnTo>
                    <a:pt x="658" y="398"/>
                  </a:lnTo>
                  <a:lnTo>
                    <a:pt x="663" y="368"/>
                  </a:lnTo>
                  <a:lnTo>
                    <a:pt x="676" y="326"/>
                  </a:lnTo>
                  <a:lnTo>
                    <a:pt x="697" y="281"/>
                  </a:lnTo>
                  <a:lnTo>
                    <a:pt x="736" y="226"/>
                  </a:lnTo>
                  <a:lnTo>
                    <a:pt x="794" y="163"/>
                  </a:lnTo>
                  <a:lnTo>
                    <a:pt x="870" y="87"/>
                  </a:lnTo>
                  <a:lnTo>
                    <a:pt x="975" y="0"/>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sz="1050"/>
            </a:p>
          </p:txBody>
        </p:sp>
        <p:sp>
          <p:nvSpPr>
            <p:cNvPr id="20490" name="Freeform 12"/>
            <p:cNvSpPr>
              <a:spLocks/>
            </p:cNvSpPr>
            <p:nvPr/>
          </p:nvSpPr>
          <p:spPr bwMode="auto">
            <a:xfrm>
              <a:off x="4568" y="3248"/>
              <a:ext cx="255" cy="303"/>
            </a:xfrm>
            <a:custGeom>
              <a:avLst/>
              <a:gdLst>
                <a:gd name="T0" fmla="*/ 229 w 255"/>
                <a:gd name="T1" fmla="*/ 303 h 303"/>
                <a:gd name="T2" fmla="*/ 242 w 255"/>
                <a:gd name="T3" fmla="*/ 302 h 303"/>
                <a:gd name="T4" fmla="*/ 253 w 255"/>
                <a:gd name="T5" fmla="*/ 292 h 303"/>
                <a:gd name="T6" fmla="*/ 255 w 255"/>
                <a:gd name="T7" fmla="*/ 273 h 303"/>
                <a:gd name="T8" fmla="*/ 255 w 255"/>
                <a:gd name="T9" fmla="*/ 249 h 303"/>
                <a:gd name="T10" fmla="*/ 245 w 255"/>
                <a:gd name="T11" fmla="*/ 197 h 303"/>
                <a:gd name="T12" fmla="*/ 236 w 255"/>
                <a:gd name="T13" fmla="*/ 158 h 303"/>
                <a:gd name="T14" fmla="*/ 225 w 255"/>
                <a:gd name="T15" fmla="*/ 129 h 303"/>
                <a:gd name="T16" fmla="*/ 216 w 255"/>
                <a:gd name="T17" fmla="*/ 112 h 303"/>
                <a:gd name="T18" fmla="*/ 206 w 255"/>
                <a:gd name="T19" fmla="*/ 101 h 303"/>
                <a:gd name="T20" fmla="*/ 195 w 255"/>
                <a:gd name="T21" fmla="*/ 96 h 303"/>
                <a:gd name="T22" fmla="*/ 183 w 255"/>
                <a:gd name="T23" fmla="*/ 91 h 303"/>
                <a:gd name="T24" fmla="*/ 173 w 255"/>
                <a:gd name="T25" fmla="*/ 91 h 303"/>
                <a:gd name="T26" fmla="*/ 173 w 255"/>
                <a:gd name="T27" fmla="*/ 90 h 303"/>
                <a:gd name="T28" fmla="*/ 173 w 255"/>
                <a:gd name="T29" fmla="*/ 83 h 303"/>
                <a:gd name="T30" fmla="*/ 173 w 255"/>
                <a:gd name="T31" fmla="*/ 75 h 303"/>
                <a:gd name="T32" fmla="*/ 173 w 255"/>
                <a:gd name="T33" fmla="*/ 64 h 303"/>
                <a:gd name="T34" fmla="*/ 187 w 255"/>
                <a:gd name="T35" fmla="*/ 61 h 303"/>
                <a:gd name="T36" fmla="*/ 199 w 255"/>
                <a:gd name="T37" fmla="*/ 52 h 303"/>
                <a:gd name="T38" fmla="*/ 209 w 255"/>
                <a:gd name="T39" fmla="*/ 39 h 303"/>
                <a:gd name="T40" fmla="*/ 210 w 255"/>
                <a:gd name="T41" fmla="*/ 26 h 303"/>
                <a:gd name="T42" fmla="*/ 209 w 255"/>
                <a:gd name="T43" fmla="*/ 15 h 303"/>
                <a:gd name="T44" fmla="*/ 199 w 255"/>
                <a:gd name="T45" fmla="*/ 5 h 303"/>
                <a:gd name="T46" fmla="*/ 187 w 255"/>
                <a:gd name="T47" fmla="*/ 0 h 303"/>
                <a:gd name="T48" fmla="*/ 173 w 255"/>
                <a:gd name="T49" fmla="*/ 0 h 303"/>
                <a:gd name="T50" fmla="*/ 84 w 255"/>
                <a:gd name="T51" fmla="*/ 0 h 303"/>
                <a:gd name="T52" fmla="*/ 68 w 255"/>
                <a:gd name="T53" fmla="*/ 0 h 303"/>
                <a:gd name="T54" fmla="*/ 58 w 255"/>
                <a:gd name="T55" fmla="*/ 5 h 303"/>
                <a:gd name="T56" fmla="*/ 49 w 255"/>
                <a:gd name="T57" fmla="*/ 15 h 303"/>
                <a:gd name="T58" fmla="*/ 46 w 255"/>
                <a:gd name="T59" fmla="*/ 26 h 303"/>
                <a:gd name="T60" fmla="*/ 49 w 255"/>
                <a:gd name="T61" fmla="*/ 39 h 303"/>
                <a:gd name="T62" fmla="*/ 58 w 255"/>
                <a:gd name="T63" fmla="*/ 52 h 303"/>
                <a:gd name="T64" fmla="*/ 68 w 255"/>
                <a:gd name="T65" fmla="*/ 61 h 303"/>
                <a:gd name="T66" fmla="*/ 84 w 255"/>
                <a:gd name="T67" fmla="*/ 64 h 303"/>
                <a:gd name="T68" fmla="*/ 84 w 255"/>
                <a:gd name="T69" fmla="*/ 75 h 303"/>
                <a:gd name="T70" fmla="*/ 84 w 255"/>
                <a:gd name="T71" fmla="*/ 83 h 303"/>
                <a:gd name="T72" fmla="*/ 84 w 255"/>
                <a:gd name="T73" fmla="*/ 90 h 303"/>
                <a:gd name="T74" fmla="*/ 84 w 255"/>
                <a:gd name="T75" fmla="*/ 91 h 303"/>
                <a:gd name="T76" fmla="*/ 72 w 255"/>
                <a:gd name="T77" fmla="*/ 91 h 303"/>
                <a:gd name="T78" fmla="*/ 62 w 255"/>
                <a:gd name="T79" fmla="*/ 96 h 303"/>
                <a:gd name="T80" fmla="*/ 51 w 255"/>
                <a:gd name="T81" fmla="*/ 101 h 303"/>
                <a:gd name="T82" fmla="*/ 41 w 255"/>
                <a:gd name="T83" fmla="*/ 112 h 303"/>
                <a:gd name="T84" fmla="*/ 32 w 255"/>
                <a:gd name="T85" fmla="*/ 129 h 303"/>
                <a:gd name="T86" fmla="*/ 21 w 255"/>
                <a:gd name="T87" fmla="*/ 158 h 303"/>
                <a:gd name="T88" fmla="*/ 12 w 255"/>
                <a:gd name="T89" fmla="*/ 197 h 303"/>
                <a:gd name="T90" fmla="*/ 0 w 255"/>
                <a:gd name="T91" fmla="*/ 249 h 303"/>
                <a:gd name="T92" fmla="*/ 0 w 255"/>
                <a:gd name="T93" fmla="*/ 273 h 303"/>
                <a:gd name="T94" fmla="*/ 6 w 255"/>
                <a:gd name="T95" fmla="*/ 292 h 303"/>
                <a:gd name="T96" fmla="*/ 13 w 255"/>
                <a:gd name="T97" fmla="*/ 302 h 303"/>
                <a:gd name="T98" fmla="*/ 28 w 255"/>
                <a:gd name="T99" fmla="*/ 303 h 303"/>
                <a:gd name="T100" fmla="*/ 229 w 255"/>
                <a:gd name="T101" fmla="*/ 303 h 30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55"/>
                <a:gd name="T154" fmla="*/ 0 h 303"/>
                <a:gd name="T155" fmla="*/ 255 w 255"/>
                <a:gd name="T156" fmla="*/ 303 h 30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55" h="303">
                  <a:moveTo>
                    <a:pt x="229" y="303"/>
                  </a:moveTo>
                  <a:lnTo>
                    <a:pt x="242" y="302"/>
                  </a:lnTo>
                  <a:lnTo>
                    <a:pt x="253" y="292"/>
                  </a:lnTo>
                  <a:lnTo>
                    <a:pt x="255" y="273"/>
                  </a:lnTo>
                  <a:lnTo>
                    <a:pt x="255" y="249"/>
                  </a:lnTo>
                  <a:lnTo>
                    <a:pt x="245" y="197"/>
                  </a:lnTo>
                  <a:lnTo>
                    <a:pt x="236" y="158"/>
                  </a:lnTo>
                  <a:lnTo>
                    <a:pt x="225" y="129"/>
                  </a:lnTo>
                  <a:lnTo>
                    <a:pt x="216" y="112"/>
                  </a:lnTo>
                  <a:lnTo>
                    <a:pt x="206" y="101"/>
                  </a:lnTo>
                  <a:lnTo>
                    <a:pt x="195" y="96"/>
                  </a:lnTo>
                  <a:lnTo>
                    <a:pt x="183" y="91"/>
                  </a:lnTo>
                  <a:lnTo>
                    <a:pt x="173" y="91"/>
                  </a:lnTo>
                  <a:lnTo>
                    <a:pt x="173" y="90"/>
                  </a:lnTo>
                  <a:lnTo>
                    <a:pt x="173" y="83"/>
                  </a:lnTo>
                  <a:lnTo>
                    <a:pt x="173" y="75"/>
                  </a:lnTo>
                  <a:lnTo>
                    <a:pt x="173" y="64"/>
                  </a:lnTo>
                  <a:lnTo>
                    <a:pt x="187" y="61"/>
                  </a:lnTo>
                  <a:lnTo>
                    <a:pt x="199" y="52"/>
                  </a:lnTo>
                  <a:lnTo>
                    <a:pt x="209" y="39"/>
                  </a:lnTo>
                  <a:lnTo>
                    <a:pt x="210" y="26"/>
                  </a:lnTo>
                  <a:lnTo>
                    <a:pt x="209" y="15"/>
                  </a:lnTo>
                  <a:lnTo>
                    <a:pt x="199" y="5"/>
                  </a:lnTo>
                  <a:lnTo>
                    <a:pt x="187" y="0"/>
                  </a:lnTo>
                  <a:lnTo>
                    <a:pt x="173" y="0"/>
                  </a:lnTo>
                  <a:lnTo>
                    <a:pt x="84" y="0"/>
                  </a:lnTo>
                  <a:lnTo>
                    <a:pt x="68" y="0"/>
                  </a:lnTo>
                  <a:lnTo>
                    <a:pt x="58" y="5"/>
                  </a:lnTo>
                  <a:lnTo>
                    <a:pt x="49" y="15"/>
                  </a:lnTo>
                  <a:lnTo>
                    <a:pt x="46" y="26"/>
                  </a:lnTo>
                  <a:lnTo>
                    <a:pt x="49" y="39"/>
                  </a:lnTo>
                  <a:lnTo>
                    <a:pt x="58" y="52"/>
                  </a:lnTo>
                  <a:lnTo>
                    <a:pt x="68" y="61"/>
                  </a:lnTo>
                  <a:lnTo>
                    <a:pt x="84" y="64"/>
                  </a:lnTo>
                  <a:lnTo>
                    <a:pt x="84" y="75"/>
                  </a:lnTo>
                  <a:lnTo>
                    <a:pt x="84" y="83"/>
                  </a:lnTo>
                  <a:lnTo>
                    <a:pt x="84" y="90"/>
                  </a:lnTo>
                  <a:lnTo>
                    <a:pt x="84" y="91"/>
                  </a:lnTo>
                  <a:lnTo>
                    <a:pt x="72" y="91"/>
                  </a:lnTo>
                  <a:lnTo>
                    <a:pt x="62" y="96"/>
                  </a:lnTo>
                  <a:lnTo>
                    <a:pt x="51" y="101"/>
                  </a:lnTo>
                  <a:lnTo>
                    <a:pt x="41" y="112"/>
                  </a:lnTo>
                  <a:lnTo>
                    <a:pt x="32" y="129"/>
                  </a:lnTo>
                  <a:lnTo>
                    <a:pt x="21" y="158"/>
                  </a:lnTo>
                  <a:lnTo>
                    <a:pt x="12" y="197"/>
                  </a:lnTo>
                  <a:lnTo>
                    <a:pt x="0" y="249"/>
                  </a:lnTo>
                  <a:lnTo>
                    <a:pt x="0" y="273"/>
                  </a:lnTo>
                  <a:lnTo>
                    <a:pt x="6" y="292"/>
                  </a:lnTo>
                  <a:lnTo>
                    <a:pt x="13" y="302"/>
                  </a:lnTo>
                  <a:lnTo>
                    <a:pt x="28" y="303"/>
                  </a:lnTo>
                  <a:lnTo>
                    <a:pt x="229" y="303"/>
                  </a:lnTo>
                  <a:close/>
                </a:path>
              </a:pathLst>
            </a:custGeom>
            <a:solidFill>
              <a:srgbClr val="CC99FF"/>
            </a:solidFill>
            <a:ln w="9525">
              <a:solidFill>
                <a:srgbClr val="0000FF"/>
              </a:solidFill>
              <a:round/>
              <a:headEnd/>
              <a:tailEnd/>
            </a:ln>
          </p:spPr>
          <p:txBody>
            <a:bodyPr/>
            <a:lstStyle/>
            <a:p>
              <a:endParaRPr lang="vi-VN" sz="1050"/>
            </a:p>
          </p:txBody>
        </p:sp>
        <p:sp>
          <p:nvSpPr>
            <p:cNvPr id="20491" name="Freeform 13"/>
            <p:cNvSpPr>
              <a:spLocks/>
            </p:cNvSpPr>
            <p:nvPr/>
          </p:nvSpPr>
          <p:spPr bwMode="auto">
            <a:xfrm>
              <a:off x="5743" y="3234"/>
              <a:ext cx="552" cy="658"/>
            </a:xfrm>
            <a:custGeom>
              <a:avLst/>
              <a:gdLst>
                <a:gd name="T0" fmla="*/ 552 w 552"/>
                <a:gd name="T1" fmla="*/ 154 h 658"/>
                <a:gd name="T2" fmla="*/ 542 w 552"/>
                <a:gd name="T3" fmla="*/ 164 h 658"/>
                <a:gd name="T4" fmla="*/ 523 w 552"/>
                <a:gd name="T5" fmla="*/ 185 h 658"/>
                <a:gd name="T6" fmla="*/ 497 w 552"/>
                <a:gd name="T7" fmla="*/ 214 h 658"/>
                <a:gd name="T8" fmla="*/ 464 w 552"/>
                <a:gd name="T9" fmla="*/ 248 h 658"/>
                <a:gd name="T10" fmla="*/ 428 w 552"/>
                <a:gd name="T11" fmla="*/ 284 h 658"/>
                <a:gd name="T12" fmla="*/ 387 w 552"/>
                <a:gd name="T13" fmla="*/ 329 h 658"/>
                <a:gd name="T14" fmla="*/ 342 w 552"/>
                <a:gd name="T15" fmla="*/ 372 h 658"/>
                <a:gd name="T16" fmla="*/ 299 w 552"/>
                <a:gd name="T17" fmla="*/ 420 h 658"/>
                <a:gd name="T18" fmla="*/ 253 w 552"/>
                <a:gd name="T19" fmla="*/ 465 h 658"/>
                <a:gd name="T20" fmla="*/ 213 w 552"/>
                <a:gd name="T21" fmla="*/ 506 h 658"/>
                <a:gd name="T22" fmla="*/ 174 w 552"/>
                <a:gd name="T23" fmla="*/ 548 h 658"/>
                <a:gd name="T24" fmla="*/ 137 w 552"/>
                <a:gd name="T25" fmla="*/ 584 h 658"/>
                <a:gd name="T26" fmla="*/ 108 w 552"/>
                <a:gd name="T27" fmla="*/ 615 h 658"/>
                <a:gd name="T28" fmla="*/ 85 w 552"/>
                <a:gd name="T29" fmla="*/ 638 h 658"/>
                <a:gd name="T30" fmla="*/ 69 w 552"/>
                <a:gd name="T31" fmla="*/ 654 h 658"/>
                <a:gd name="T32" fmla="*/ 65 w 552"/>
                <a:gd name="T33" fmla="*/ 658 h 658"/>
                <a:gd name="T34" fmla="*/ 52 w 552"/>
                <a:gd name="T35" fmla="*/ 645 h 658"/>
                <a:gd name="T36" fmla="*/ 40 w 552"/>
                <a:gd name="T37" fmla="*/ 623 h 658"/>
                <a:gd name="T38" fmla="*/ 30 w 552"/>
                <a:gd name="T39" fmla="*/ 596 h 658"/>
                <a:gd name="T40" fmla="*/ 19 w 552"/>
                <a:gd name="T41" fmla="*/ 566 h 658"/>
                <a:gd name="T42" fmla="*/ 12 w 552"/>
                <a:gd name="T43" fmla="*/ 538 h 658"/>
                <a:gd name="T44" fmla="*/ 7 w 552"/>
                <a:gd name="T45" fmla="*/ 514 h 658"/>
                <a:gd name="T46" fmla="*/ 1 w 552"/>
                <a:gd name="T47" fmla="*/ 498 h 658"/>
                <a:gd name="T48" fmla="*/ 0 w 552"/>
                <a:gd name="T49" fmla="*/ 491 h 658"/>
                <a:gd name="T50" fmla="*/ 1 w 552"/>
                <a:gd name="T51" fmla="*/ 491 h 658"/>
                <a:gd name="T52" fmla="*/ 3 w 552"/>
                <a:gd name="T53" fmla="*/ 491 h 658"/>
                <a:gd name="T54" fmla="*/ 10 w 552"/>
                <a:gd name="T55" fmla="*/ 491 h 658"/>
                <a:gd name="T56" fmla="*/ 19 w 552"/>
                <a:gd name="T57" fmla="*/ 486 h 658"/>
                <a:gd name="T58" fmla="*/ 27 w 552"/>
                <a:gd name="T59" fmla="*/ 479 h 658"/>
                <a:gd name="T60" fmla="*/ 40 w 552"/>
                <a:gd name="T61" fmla="*/ 470 h 658"/>
                <a:gd name="T62" fmla="*/ 58 w 552"/>
                <a:gd name="T63" fmla="*/ 457 h 658"/>
                <a:gd name="T64" fmla="*/ 70 w 552"/>
                <a:gd name="T65" fmla="*/ 437 h 658"/>
                <a:gd name="T66" fmla="*/ 82 w 552"/>
                <a:gd name="T67" fmla="*/ 424 h 658"/>
                <a:gd name="T68" fmla="*/ 102 w 552"/>
                <a:gd name="T69" fmla="*/ 405 h 658"/>
                <a:gd name="T70" fmla="*/ 124 w 552"/>
                <a:gd name="T71" fmla="*/ 378 h 658"/>
                <a:gd name="T72" fmla="*/ 150 w 552"/>
                <a:gd name="T73" fmla="*/ 351 h 658"/>
                <a:gd name="T74" fmla="*/ 180 w 552"/>
                <a:gd name="T75" fmla="*/ 319 h 658"/>
                <a:gd name="T76" fmla="*/ 213 w 552"/>
                <a:gd name="T77" fmla="*/ 283 h 658"/>
                <a:gd name="T78" fmla="*/ 247 w 552"/>
                <a:gd name="T79" fmla="*/ 251 h 658"/>
                <a:gd name="T80" fmla="*/ 285 w 552"/>
                <a:gd name="T81" fmla="*/ 214 h 658"/>
                <a:gd name="T82" fmla="*/ 319 w 552"/>
                <a:gd name="T83" fmla="*/ 176 h 658"/>
                <a:gd name="T84" fmla="*/ 354 w 552"/>
                <a:gd name="T85" fmla="*/ 143 h 658"/>
                <a:gd name="T86" fmla="*/ 388 w 552"/>
                <a:gd name="T87" fmla="*/ 110 h 658"/>
                <a:gd name="T88" fmla="*/ 418 w 552"/>
                <a:gd name="T89" fmla="*/ 78 h 658"/>
                <a:gd name="T90" fmla="*/ 447 w 552"/>
                <a:gd name="T91" fmla="*/ 52 h 658"/>
                <a:gd name="T92" fmla="*/ 470 w 552"/>
                <a:gd name="T93" fmla="*/ 30 h 658"/>
                <a:gd name="T94" fmla="*/ 492 w 552"/>
                <a:gd name="T95" fmla="*/ 12 h 658"/>
                <a:gd name="T96" fmla="*/ 503 w 552"/>
                <a:gd name="T97" fmla="*/ 0 h 658"/>
                <a:gd name="T98" fmla="*/ 505 w 552"/>
                <a:gd name="T99" fmla="*/ 42 h 658"/>
                <a:gd name="T100" fmla="*/ 515 w 552"/>
                <a:gd name="T101" fmla="*/ 91 h 658"/>
                <a:gd name="T102" fmla="*/ 529 w 552"/>
                <a:gd name="T103" fmla="*/ 134 h 658"/>
                <a:gd name="T104" fmla="*/ 552 w 552"/>
                <a:gd name="T105" fmla="*/ 154 h 65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52"/>
                <a:gd name="T160" fmla="*/ 0 h 658"/>
                <a:gd name="T161" fmla="*/ 552 w 552"/>
                <a:gd name="T162" fmla="*/ 658 h 65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52" h="658">
                  <a:moveTo>
                    <a:pt x="552" y="154"/>
                  </a:moveTo>
                  <a:lnTo>
                    <a:pt x="542" y="164"/>
                  </a:lnTo>
                  <a:lnTo>
                    <a:pt x="523" y="185"/>
                  </a:lnTo>
                  <a:lnTo>
                    <a:pt x="497" y="214"/>
                  </a:lnTo>
                  <a:lnTo>
                    <a:pt x="464" y="248"/>
                  </a:lnTo>
                  <a:lnTo>
                    <a:pt x="428" y="284"/>
                  </a:lnTo>
                  <a:lnTo>
                    <a:pt x="387" y="329"/>
                  </a:lnTo>
                  <a:lnTo>
                    <a:pt x="342" y="372"/>
                  </a:lnTo>
                  <a:lnTo>
                    <a:pt x="299" y="420"/>
                  </a:lnTo>
                  <a:lnTo>
                    <a:pt x="253" y="465"/>
                  </a:lnTo>
                  <a:lnTo>
                    <a:pt x="213" y="506"/>
                  </a:lnTo>
                  <a:lnTo>
                    <a:pt x="174" y="548"/>
                  </a:lnTo>
                  <a:lnTo>
                    <a:pt x="137" y="584"/>
                  </a:lnTo>
                  <a:lnTo>
                    <a:pt x="108" y="615"/>
                  </a:lnTo>
                  <a:lnTo>
                    <a:pt x="85" y="638"/>
                  </a:lnTo>
                  <a:lnTo>
                    <a:pt x="69" y="654"/>
                  </a:lnTo>
                  <a:lnTo>
                    <a:pt x="65" y="658"/>
                  </a:lnTo>
                  <a:lnTo>
                    <a:pt x="52" y="645"/>
                  </a:lnTo>
                  <a:lnTo>
                    <a:pt x="40" y="623"/>
                  </a:lnTo>
                  <a:lnTo>
                    <a:pt x="30" y="596"/>
                  </a:lnTo>
                  <a:lnTo>
                    <a:pt x="19" y="566"/>
                  </a:lnTo>
                  <a:lnTo>
                    <a:pt x="12" y="538"/>
                  </a:lnTo>
                  <a:lnTo>
                    <a:pt x="7" y="514"/>
                  </a:lnTo>
                  <a:lnTo>
                    <a:pt x="1" y="498"/>
                  </a:lnTo>
                  <a:lnTo>
                    <a:pt x="0" y="491"/>
                  </a:lnTo>
                  <a:lnTo>
                    <a:pt x="1" y="491"/>
                  </a:lnTo>
                  <a:lnTo>
                    <a:pt x="3" y="491"/>
                  </a:lnTo>
                  <a:lnTo>
                    <a:pt x="10" y="491"/>
                  </a:lnTo>
                  <a:lnTo>
                    <a:pt x="19" y="486"/>
                  </a:lnTo>
                  <a:lnTo>
                    <a:pt x="27" y="479"/>
                  </a:lnTo>
                  <a:lnTo>
                    <a:pt x="40" y="470"/>
                  </a:lnTo>
                  <a:lnTo>
                    <a:pt x="58" y="457"/>
                  </a:lnTo>
                  <a:lnTo>
                    <a:pt x="70" y="437"/>
                  </a:lnTo>
                  <a:lnTo>
                    <a:pt x="82" y="424"/>
                  </a:lnTo>
                  <a:lnTo>
                    <a:pt x="102" y="405"/>
                  </a:lnTo>
                  <a:lnTo>
                    <a:pt x="124" y="378"/>
                  </a:lnTo>
                  <a:lnTo>
                    <a:pt x="150" y="351"/>
                  </a:lnTo>
                  <a:lnTo>
                    <a:pt x="180" y="319"/>
                  </a:lnTo>
                  <a:lnTo>
                    <a:pt x="213" y="283"/>
                  </a:lnTo>
                  <a:lnTo>
                    <a:pt x="247" y="251"/>
                  </a:lnTo>
                  <a:lnTo>
                    <a:pt x="285" y="214"/>
                  </a:lnTo>
                  <a:lnTo>
                    <a:pt x="319" y="176"/>
                  </a:lnTo>
                  <a:lnTo>
                    <a:pt x="354" y="143"/>
                  </a:lnTo>
                  <a:lnTo>
                    <a:pt x="388" y="110"/>
                  </a:lnTo>
                  <a:lnTo>
                    <a:pt x="418" y="78"/>
                  </a:lnTo>
                  <a:lnTo>
                    <a:pt x="447" y="52"/>
                  </a:lnTo>
                  <a:lnTo>
                    <a:pt x="470" y="30"/>
                  </a:lnTo>
                  <a:lnTo>
                    <a:pt x="492" y="12"/>
                  </a:lnTo>
                  <a:lnTo>
                    <a:pt x="503" y="0"/>
                  </a:lnTo>
                  <a:lnTo>
                    <a:pt x="505" y="42"/>
                  </a:lnTo>
                  <a:lnTo>
                    <a:pt x="515" y="91"/>
                  </a:lnTo>
                  <a:lnTo>
                    <a:pt x="529" y="134"/>
                  </a:lnTo>
                  <a:lnTo>
                    <a:pt x="552" y="154"/>
                  </a:lnTo>
                  <a:close/>
                </a:path>
              </a:pathLst>
            </a:custGeom>
            <a:solidFill>
              <a:srgbClr val="FFFFFF"/>
            </a:solidFill>
            <a:ln w="9525">
              <a:solidFill>
                <a:srgbClr val="0000FF"/>
              </a:solidFill>
              <a:round/>
              <a:headEnd/>
              <a:tailEnd/>
            </a:ln>
          </p:spPr>
          <p:txBody>
            <a:bodyPr/>
            <a:lstStyle/>
            <a:p>
              <a:endParaRPr lang="vi-VN" sz="1050"/>
            </a:p>
          </p:txBody>
        </p:sp>
        <p:sp>
          <p:nvSpPr>
            <p:cNvPr id="20492" name="Freeform 14"/>
            <p:cNvSpPr>
              <a:spLocks/>
            </p:cNvSpPr>
            <p:nvPr/>
          </p:nvSpPr>
          <p:spPr bwMode="auto">
            <a:xfrm>
              <a:off x="5743" y="3234"/>
              <a:ext cx="552" cy="658"/>
            </a:xfrm>
            <a:custGeom>
              <a:avLst/>
              <a:gdLst>
                <a:gd name="T0" fmla="*/ 552 w 552"/>
                <a:gd name="T1" fmla="*/ 154 h 658"/>
                <a:gd name="T2" fmla="*/ 552 w 552"/>
                <a:gd name="T3" fmla="*/ 154 h 658"/>
                <a:gd name="T4" fmla="*/ 542 w 552"/>
                <a:gd name="T5" fmla="*/ 164 h 658"/>
                <a:gd name="T6" fmla="*/ 523 w 552"/>
                <a:gd name="T7" fmla="*/ 185 h 658"/>
                <a:gd name="T8" fmla="*/ 497 w 552"/>
                <a:gd name="T9" fmla="*/ 214 h 658"/>
                <a:gd name="T10" fmla="*/ 464 w 552"/>
                <a:gd name="T11" fmla="*/ 248 h 658"/>
                <a:gd name="T12" fmla="*/ 428 w 552"/>
                <a:gd name="T13" fmla="*/ 284 h 658"/>
                <a:gd name="T14" fmla="*/ 387 w 552"/>
                <a:gd name="T15" fmla="*/ 329 h 658"/>
                <a:gd name="T16" fmla="*/ 342 w 552"/>
                <a:gd name="T17" fmla="*/ 372 h 658"/>
                <a:gd name="T18" fmla="*/ 299 w 552"/>
                <a:gd name="T19" fmla="*/ 420 h 658"/>
                <a:gd name="T20" fmla="*/ 253 w 552"/>
                <a:gd name="T21" fmla="*/ 465 h 658"/>
                <a:gd name="T22" fmla="*/ 213 w 552"/>
                <a:gd name="T23" fmla="*/ 506 h 658"/>
                <a:gd name="T24" fmla="*/ 174 w 552"/>
                <a:gd name="T25" fmla="*/ 548 h 658"/>
                <a:gd name="T26" fmla="*/ 137 w 552"/>
                <a:gd name="T27" fmla="*/ 584 h 658"/>
                <a:gd name="T28" fmla="*/ 108 w 552"/>
                <a:gd name="T29" fmla="*/ 615 h 658"/>
                <a:gd name="T30" fmla="*/ 85 w 552"/>
                <a:gd name="T31" fmla="*/ 638 h 658"/>
                <a:gd name="T32" fmla="*/ 69 w 552"/>
                <a:gd name="T33" fmla="*/ 654 h 658"/>
                <a:gd name="T34" fmla="*/ 65 w 552"/>
                <a:gd name="T35" fmla="*/ 658 h 658"/>
                <a:gd name="T36" fmla="*/ 65 w 552"/>
                <a:gd name="T37" fmla="*/ 658 h 658"/>
                <a:gd name="T38" fmla="*/ 52 w 552"/>
                <a:gd name="T39" fmla="*/ 645 h 658"/>
                <a:gd name="T40" fmla="*/ 40 w 552"/>
                <a:gd name="T41" fmla="*/ 623 h 658"/>
                <a:gd name="T42" fmla="*/ 30 w 552"/>
                <a:gd name="T43" fmla="*/ 596 h 658"/>
                <a:gd name="T44" fmla="*/ 19 w 552"/>
                <a:gd name="T45" fmla="*/ 566 h 658"/>
                <a:gd name="T46" fmla="*/ 12 w 552"/>
                <a:gd name="T47" fmla="*/ 538 h 658"/>
                <a:gd name="T48" fmla="*/ 7 w 552"/>
                <a:gd name="T49" fmla="*/ 514 h 658"/>
                <a:gd name="T50" fmla="*/ 1 w 552"/>
                <a:gd name="T51" fmla="*/ 498 h 658"/>
                <a:gd name="T52" fmla="*/ 0 w 552"/>
                <a:gd name="T53" fmla="*/ 491 h 658"/>
                <a:gd name="T54" fmla="*/ 0 w 552"/>
                <a:gd name="T55" fmla="*/ 491 h 658"/>
                <a:gd name="T56" fmla="*/ 1 w 552"/>
                <a:gd name="T57" fmla="*/ 491 h 658"/>
                <a:gd name="T58" fmla="*/ 3 w 552"/>
                <a:gd name="T59" fmla="*/ 491 h 658"/>
                <a:gd name="T60" fmla="*/ 10 w 552"/>
                <a:gd name="T61" fmla="*/ 491 h 658"/>
                <a:gd name="T62" fmla="*/ 19 w 552"/>
                <a:gd name="T63" fmla="*/ 486 h 658"/>
                <a:gd name="T64" fmla="*/ 27 w 552"/>
                <a:gd name="T65" fmla="*/ 479 h 658"/>
                <a:gd name="T66" fmla="*/ 40 w 552"/>
                <a:gd name="T67" fmla="*/ 470 h 658"/>
                <a:gd name="T68" fmla="*/ 58 w 552"/>
                <a:gd name="T69" fmla="*/ 457 h 658"/>
                <a:gd name="T70" fmla="*/ 70 w 552"/>
                <a:gd name="T71" fmla="*/ 437 h 658"/>
                <a:gd name="T72" fmla="*/ 70 w 552"/>
                <a:gd name="T73" fmla="*/ 437 h 658"/>
                <a:gd name="T74" fmla="*/ 82 w 552"/>
                <a:gd name="T75" fmla="*/ 424 h 658"/>
                <a:gd name="T76" fmla="*/ 102 w 552"/>
                <a:gd name="T77" fmla="*/ 405 h 658"/>
                <a:gd name="T78" fmla="*/ 124 w 552"/>
                <a:gd name="T79" fmla="*/ 378 h 658"/>
                <a:gd name="T80" fmla="*/ 150 w 552"/>
                <a:gd name="T81" fmla="*/ 351 h 658"/>
                <a:gd name="T82" fmla="*/ 180 w 552"/>
                <a:gd name="T83" fmla="*/ 319 h 658"/>
                <a:gd name="T84" fmla="*/ 213 w 552"/>
                <a:gd name="T85" fmla="*/ 283 h 658"/>
                <a:gd name="T86" fmla="*/ 247 w 552"/>
                <a:gd name="T87" fmla="*/ 251 h 658"/>
                <a:gd name="T88" fmla="*/ 285 w 552"/>
                <a:gd name="T89" fmla="*/ 214 h 658"/>
                <a:gd name="T90" fmla="*/ 319 w 552"/>
                <a:gd name="T91" fmla="*/ 176 h 658"/>
                <a:gd name="T92" fmla="*/ 354 w 552"/>
                <a:gd name="T93" fmla="*/ 143 h 658"/>
                <a:gd name="T94" fmla="*/ 388 w 552"/>
                <a:gd name="T95" fmla="*/ 110 h 658"/>
                <a:gd name="T96" fmla="*/ 418 w 552"/>
                <a:gd name="T97" fmla="*/ 78 h 658"/>
                <a:gd name="T98" fmla="*/ 447 w 552"/>
                <a:gd name="T99" fmla="*/ 52 h 658"/>
                <a:gd name="T100" fmla="*/ 470 w 552"/>
                <a:gd name="T101" fmla="*/ 30 h 658"/>
                <a:gd name="T102" fmla="*/ 492 w 552"/>
                <a:gd name="T103" fmla="*/ 12 h 658"/>
                <a:gd name="T104" fmla="*/ 503 w 552"/>
                <a:gd name="T105" fmla="*/ 0 h 658"/>
                <a:gd name="T106" fmla="*/ 503 w 552"/>
                <a:gd name="T107" fmla="*/ 0 h 658"/>
                <a:gd name="T108" fmla="*/ 505 w 552"/>
                <a:gd name="T109" fmla="*/ 42 h 658"/>
                <a:gd name="T110" fmla="*/ 515 w 552"/>
                <a:gd name="T111" fmla="*/ 91 h 658"/>
                <a:gd name="T112" fmla="*/ 529 w 552"/>
                <a:gd name="T113" fmla="*/ 134 h 658"/>
                <a:gd name="T114" fmla="*/ 552 w 552"/>
                <a:gd name="T115" fmla="*/ 154 h 65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52"/>
                <a:gd name="T175" fmla="*/ 0 h 658"/>
                <a:gd name="T176" fmla="*/ 552 w 552"/>
                <a:gd name="T177" fmla="*/ 658 h 65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52" h="658">
                  <a:moveTo>
                    <a:pt x="552" y="154"/>
                  </a:moveTo>
                  <a:lnTo>
                    <a:pt x="552" y="154"/>
                  </a:lnTo>
                  <a:lnTo>
                    <a:pt x="542" y="164"/>
                  </a:lnTo>
                  <a:lnTo>
                    <a:pt x="523" y="185"/>
                  </a:lnTo>
                  <a:lnTo>
                    <a:pt x="497" y="214"/>
                  </a:lnTo>
                  <a:lnTo>
                    <a:pt x="464" y="248"/>
                  </a:lnTo>
                  <a:lnTo>
                    <a:pt x="428" y="284"/>
                  </a:lnTo>
                  <a:lnTo>
                    <a:pt x="387" y="329"/>
                  </a:lnTo>
                  <a:lnTo>
                    <a:pt x="342" y="372"/>
                  </a:lnTo>
                  <a:lnTo>
                    <a:pt x="299" y="420"/>
                  </a:lnTo>
                  <a:lnTo>
                    <a:pt x="253" y="465"/>
                  </a:lnTo>
                  <a:lnTo>
                    <a:pt x="213" y="506"/>
                  </a:lnTo>
                  <a:lnTo>
                    <a:pt x="174" y="548"/>
                  </a:lnTo>
                  <a:lnTo>
                    <a:pt x="137" y="584"/>
                  </a:lnTo>
                  <a:lnTo>
                    <a:pt x="108" y="615"/>
                  </a:lnTo>
                  <a:lnTo>
                    <a:pt x="85" y="638"/>
                  </a:lnTo>
                  <a:lnTo>
                    <a:pt x="69" y="654"/>
                  </a:lnTo>
                  <a:lnTo>
                    <a:pt x="65" y="658"/>
                  </a:lnTo>
                  <a:lnTo>
                    <a:pt x="52" y="645"/>
                  </a:lnTo>
                  <a:lnTo>
                    <a:pt x="40" y="623"/>
                  </a:lnTo>
                  <a:lnTo>
                    <a:pt x="30" y="596"/>
                  </a:lnTo>
                  <a:lnTo>
                    <a:pt x="19" y="566"/>
                  </a:lnTo>
                  <a:lnTo>
                    <a:pt x="12" y="538"/>
                  </a:lnTo>
                  <a:lnTo>
                    <a:pt x="7" y="514"/>
                  </a:lnTo>
                  <a:lnTo>
                    <a:pt x="1" y="498"/>
                  </a:lnTo>
                  <a:lnTo>
                    <a:pt x="0" y="491"/>
                  </a:lnTo>
                  <a:lnTo>
                    <a:pt x="1" y="491"/>
                  </a:lnTo>
                  <a:lnTo>
                    <a:pt x="3" y="491"/>
                  </a:lnTo>
                  <a:lnTo>
                    <a:pt x="10" y="491"/>
                  </a:lnTo>
                  <a:lnTo>
                    <a:pt x="19" y="486"/>
                  </a:lnTo>
                  <a:lnTo>
                    <a:pt x="27" y="479"/>
                  </a:lnTo>
                  <a:lnTo>
                    <a:pt x="40" y="470"/>
                  </a:lnTo>
                  <a:lnTo>
                    <a:pt x="58" y="457"/>
                  </a:lnTo>
                  <a:lnTo>
                    <a:pt x="70" y="437"/>
                  </a:lnTo>
                  <a:lnTo>
                    <a:pt x="82" y="424"/>
                  </a:lnTo>
                  <a:lnTo>
                    <a:pt x="102" y="405"/>
                  </a:lnTo>
                  <a:lnTo>
                    <a:pt x="124" y="378"/>
                  </a:lnTo>
                  <a:lnTo>
                    <a:pt x="150" y="351"/>
                  </a:lnTo>
                  <a:lnTo>
                    <a:pt x="180" y="319"/>
                  </a:lnTo>
                  <a:lnTo>
                    <a:pt x="213" y="283"/>
                  </a:lnTo>
                  <a:lnTo>
                    <a:pt x="247" y="251"/>
                  </a:lnTo>
                  <a:lnTo>
                    <a:pt x="285" y="214"/>
                  </a:lnTo>
                  <a:lnTo>
                    <a:pt x="319" y="176"/>
                  </a:lnTo>
                  <a:lnTo>
                    <a:pt x="354" y="143"/>
                  </a:lnTo>
                  <a:lnTo>
                    <a:pt x="388" y="110"/>
                  </a:lnTo>
                  <a:lnTo>
                    <a:pt x="418" y="78"/>
                  </a:lnTo>
                  <a:lnTo>
                    <a:pt x="447" y="52"/>
                  </a:lnTo>
                  <a:lnTo>
                    <a:pt x="470" y="30"/>
                  </a:lnTo>
                  <a:lnTo>
                    <a:pt x="492" y="12"/>
                  </a:lnTo>
                  <a:lnTo>
                    <a:pt x="503" y="0"/>
                  </a:lnTo>
                  <a:lnTo>
                    <a:pt x="505" y="42"/>
                  </a:lnTo>
                  <a:lnTo>
                    <a:pt x="515" y="91"/>
                  </a:lnTo>
                  <a:lnTo>
                    <a:pt x="529" y="134"/>
                  </a:lnTo>
                  <a:lnTo>
                    <a:pt x="552" y="154"/>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sz="1050"/>
            </a:p>
          </p:txBody>
        </p:sp>
        <p:sp>
          <p:nvSpPr>
            <p:cNvPr id="20493" name="Freeform 15"/>
            <p:cNvSpPr>
              <a:spLocks/>
            </p:cNvSpPr>
            <p:nvPr/>
          </p:nvSpPr>
          <p:spPr bwMode="auto">
            <a:xfrm>
              <a:off x="4914" y="2918"/>
              <a:ext cx="1407" cy="1020"/>
            </a:xfrm>
            <a:custGeom>
              <a:avLst/>
              <a:gdLst>
                <a:gd name="T0" fmla="*/ 317 w 1407"/>
                <a:gd name="T1" fmla="*/ 762 h 1020"/>
                <a:gd name="T2" fmla="*/ 261 w 1407"/>
                <a:gd name="T3" fmla="*/ 681 h 1020"/>
                <a:gd name="T4" fmla="*/ 231 w 1407"/>
                <a:gd name="T5" fmla="*/ 603 h 1020"/>
                <a:gd name="T6" fmla="*/ 238 w 1407"/>
                <a:gd name="T7" fmla="*/ 544 h 1020"/>
                <a:gd name="T8" fmla="*/ 109 w 1407"/>
                <a:gd name="T9" fmla="*/ 488 h 1020"/>
                <a:gd name="T10" fmla="*/ 103 w 1407"/>
                <a:gd name="T11" fmla="*/ 550 h 1020"/>
                <a:gd name="T12" fmla="*/ 133 w 1407"/>
                <a:gd name="T13" fmla="*/ 629 h 1020"/>
                <a:gd name="T14" fmla="*/ 189 w 1407"/>
                <a:gd name="T15" fmla="*/ 708 h 1020"/>
                <a:gd name="T16" fmla="*/ 255 w 1407"/>
                <a:gd name="T17" fmla="*/ 752 h 1020"/>
                <a:gd name="T18" fmla="*/ 218 w 1407"/>
                <a:gd name="T19" fmla="*/ 736 h 1020"/>
                <a:gd name="T20" fmla="*/ 189 w 1407"/>
                <a:gd name="T21" fmla="*/ 726 h 1020"/>
                <a:gd name="T22" fmla="*/ 97 w 1407"/>
                <a:gd name="T23" fmla="*/ 672 h 1020"/>
                <a:gd name="T24" fmla="*/ 41 w 1407"/>
                <a:gd name="T25" fmla="*/ 592 h 1020"/>
                <a:gd name="T26" fmla="*/ 12 w 1407"/>
                <a:gd name="T27" fmla="*/ 512 h 1020"/>
                <a:gd name="T28" fmla="*/ 18 w 1407"/>
                <a:gd name="T29" fmla="*/ 453 h 1020"/>
                <a:gd name="T30" fmla="*/ 31 w 1407"/>
                <a:gd name="T31" fmla="*/ 442 h 1020"/>
                <a:gd name="T32" fmla="*/ 40 w 1407"/>
                <a:gd name="T33" fmla="*/ 407 h 1020"/>
                <a:gd name="T34" fmla="*/ 80 w 1407"/>
                <a:gd name="T35" fmla="*/ 355 h 1020"/>
                <a:gd name="T36" fmla="*/ 159 w 1407"/>
                <a:gd name="T37" fmla="*/ 271 h 1020"/>
                <a:gd name="T38" fmla="*/ 283 w 1407"/>
                <a:gd name="T39" fmla="*/ 150 h 1020"/>
                <a:gd name="T40" fmla="*/ 406 w 1407"/>
                <a:gd name="T41" fmla="*/ 23 h 1020"/>
                <a:gd name="T42" fmla="*/ 437 w 1407"/>
                <a:gd name="T43" fmla="*/ 2 h 1020"/>
                <a:gd name="T44" fmla="*/ 474 w 1407"/>
                <a:gd name="T45" fmla="*/ 4 h 1020"/>
                <a:gd name="T46" fmla="*/ 539 w 1407"/>
                <a:gd name="T47" fmla="*/ 26 h 1020"/>
                <a:gd name="T48" fmla="*/ 694 w 1407"/>
                <a:gd name="T49" fmla="*/ 77 h 1020"/>
                <a:gd name="T50" fmla="*/ 899 w 1407"/>
                <a:gd name="T51" fmla="*/ 139 h 1020"/>
                <a:gd name="T52" fmla="*/ 1105 w 1407"/>
                <a:gd name="T53" fmla="*/ 202 h 1020"/>
                <a:gd name="T54" fmla="*/ 1259 w 1407"/>
                <a:gd name="T55" fmla="*/ 253 h 1020"/>
                <a:gd name="T56" fmla="*/ 1334 w 1407"/>
                <a:gd name="T57" fmla="*/ 281 h 1020"/>
                <a:gd name="T58" fmla="*/ 1332 w 1407"/>
                <a:gd name="T59" fmla="*/ 316 h 1020"/>
                <a:gd name="T60" fmla="*/ 1276 w 1407"/>
                <a:gd name="T61" fmla="*/ 368 h 1020"/>
                <a:gd name="T62" fmla="*/ 1183 w 1407"/>
                <a:gd name="T63" fmla="*/ 459 h 1020"/>
                <a:gd name="T64" fmla="*/ 1076 w 1407"/>
                <a:gd name="T65" fmla="*/ 567 h 1020"/>
                <a:gd name="T66" fmla="*/ 979 w 1407"/>
                <a:gd name="T67" fmla="*/ 667 h 1020"/>
                <a:gd name="T68" fmla="*/ 911 w 1407"/>
                <a:gd name="T69" fmla="*/ 740 h 1020"/>
                <a:gd name="T70" fmla="*/ 869 w 1407"/>
                <a:gd name="T71" fmla="*/ 786 h 1020"/>
                <a:gd name="T72" fmla="*/ 839 w 1407"/>
                <a:gd name="T73" fmla="*/ 807 h 1020"/>
                <a:gd name="T74" fmla="*/ 829 w 1407"/>
                <a:gd name="T75" fmla="*/ 807 h 1020"/>
                <a:gd name="T76" fmla="*/ 841 w 1407"/>
                <a:gd name="T77" fmla="*/ 854 h 1020"/>
                <a:gd name="T78" fmla="*/ 869 w 1407"/>
                <a:gd name="T79" fmla="*/ 939 h 1020"/>
                <a:gd name="T80" fmla="*/ 898 w 1407"/>
                <a:gd name="T81" fmla="*/ 970 h 1020"/>
                <a:gd name="T82" fmla="*/ 966 w 1407"/>
                <a:gd name="T83" fmla="*/ 900 h 1020"/>
                <a:gd name="T84" fmla="*/ 1082 w 1407"/>
                <a:gd name="T85" fmla="*/ 781 h 1020"/>
                <a:gd name="T86" fmla="*/ 1216 w 1407"/>
                <a:gd name="T87" fmla="*/ 645 h 1020"/>
                <a:gd name="T88" fmla="*/ 1326 w 1407"/>
                <a:gd name="T89" fmla="*/ 530 h 1020"/>
                <a:gd name="T90" fmla="*/ 1381 w 1407"/>
                <a:gd name="T91" fmla="*/ 470 h 1020"/>
                <a:gd name="T92" fmla="*/ 1401 w 1407"/>
                <a:gd name="T93" fmla="*/ 485 h 1020"/>
                <a:gd name="T94" fmla="*/ 1302 w 1407"/>
                <a:gd name="T95" fmla="*/ 590 h 1020"/>
                <a:gd name="T96" fmla="*/ 1183 w 1407"/>
                <a:gd name="T97" fmla="*/ 714 h 1020"/>
                <a:gd name="T98" fmla="*/ 1081 w 1407"/>
                <a:gd name="T99" fmla="*/ 825 h 1020"/>
                <a:gd name="T100" fmla="*/ 1000 w 1407"/>
                <a:gd name="T101" fmla="*/ 915 h 1020"/>
                <a:gd name="T102" fmla="*/ 945 w 1407"/>
                <a:gd name="T103" fmla="*/ 970 h 1020"/>
                <a:gd name="T104" fmla="*/ 928 w 1407"/>
                <a:gd name="T105" fmla="*/ 990 h 1020"/>
                <a:gd name="T106" fmla="*/ 914 w 1407"/>
                <a:gd name="T107" fmla="*/ 1016 h 1020"/>
                <a:gd name="T108" fmla="*/ 876 w 1407"/>
                <a:gd name="T109" fmla="*/ 1016 h 1020"/>
                <a:gd name="T110" fmla="*/ 839 w 1407"/>
                <a:gd name="T111" fmla="*/ 995 h 1020"/>
                <a:gd name="T112" fmla="*/ 779 w 1407"/>
                <a:gd name="T113" fmla="*/ 968 h 1020"/>
                <a:gd name="T114" fmla="*/ 690 w 1407"/>
                <a:gd name="T115" fmla="*/ 931 h 1020"/>
                <a:gd name="T116" fmla="*/ 585 w 1407"/>
                <a:gd name="T117" fmla="*/ 884 h 1020"/>
                <a:gd name="T118" fmla="*/ 474 w 1407"/>
                <a:gd name="T119" fmla="*/ 840 h 102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407"/>
                <a:gd name="T181" fmla="*/ 0 h 1020"/>
                <a:gd name="T182" fmla="*/ 1407 w 1407"/>
                <a:gd name="T183" fmla="*/ 1020 h 102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407" h="1020">
                  <a:moveTo>
                    <a:pt x="401" y="808"/>
                  </a:moveTo>
                  <a:lnTo>
                    <a:pt x="353" y="786"/>
                  </a:lnTo>
                  <a:lnTo>
                    <a:pt x="317" y="762"/>
                  </a:lnTo>
                  <a:lnTo>
                    <a:pt x="293" y="736"/>
                  </a:lnTo>
                  <a:lnTo>
                    <a:pt x="274" y="708"/>
                  </a:lnTo>
                  <a:lnTo>
                    <a:pt x="261" y="681"/>
                  </a:lnTo>
                  <a:lnTo>
                    <a:pt x="251" y="655"/>
                  </a:lnTo>
                  <a:lnTo>
                    <a:pt x="242" y="629"/>
                  </a:lnTo>
                  <a:lnTo>
                    <a:pt x="231" y="603"/>
                  </a:lnTo>
                  <a:lnTo>
                    <a:pt x="219" y="570"/>
                  </a:lnTo>
                  <a:lnTo>
                    <a:pt x="224" y="550"/>
                  </a:lnTo>
                  <a:lnTo>
                    <a:pt x="238" y="544"/>
                  </a:lnTo>
                  <a:lnTo>
                    <a:pt x="257" y="550"/>
                  </a:lnTo>
                  <a:lnTo>
                    <a:pt x="129" y="496"/>
                  </a:lnTo>
                  <a:lnTo>
                    <a:pt x="109" y="488"/>
                  </a:lnTo>
                  <a:lnTo>
                    <a:pt x="96" y="496"/>
                  </a:lnTo>
                  <a:lnTo>
                    <a:pt x="92" y="517"/>
                  </a:lnTo>
                  <a:lnTo>
                    <a:pt x="103" y="550"/>
                  </a:lnTo>
                  <a:lnTo>
                    <a:pt x="113" y="576"/>
                  </a:lnTo>
                  <a:lnTo>
                    <a:pt x="122" y="600"/>
                  </a:lnTo>
                  <a:lnTo>
                    <a:pt x="133" y="629"/>
                  </a:lnTo>
                  <a:lnTo>
                    <a:pt x="146" y="655"/>
                  </a:lnTo>
                  <a:lnTo>
                    <a:pt x="163" y="684"/>
                  </a:lnTo>
                  <a:lnTo>
                    <a:pt x="189" y="708"/>
                  </a:lnTo>
                  <a:lnTo>
                    <a:pt x="224" y="736"/>
                  </a:lnTo>
                  <a:lnTo>
                    <a:pt x="270" y="757"/>
                  </a:lnTo>
                  <a:lnTo>
                    <a:pt x="255" y="752"/>
                  </a:lnTo>
                  <a:lnTo>
                    <a:pt x="242" y="747"/>
                  </a:lnTo>
                  <a:lnTo>
                    <a:pt x="230" y="743"/>
                  </a:lnTo>
                  <a:lnTo>
                    <a:pt x="218" y="736"/>
                  </a:lnTo>
                  <a:lnTo>
                    <a:pt x="208" y="731"/>
                  </a:lnTo>
                  <a:lnTo>
                    <a:pt x="198" y="727"/>
                  </a:lnTo>
                  <a:lnTo>
                    <a:pt x="189" y="726"/>
                  </a:lnTo>
                  <a:lnTo>
                    <a:pt x="181" y="721"/>
                  </a:lnTo>
                  <a:lnTo>
                    <a:pt x="133" y="697"/>
                  </a:lnTo>
                  <a:lnTo>
                    <a:pt x="97" y="672"/>
                  </a:lnTo>
                  <a:lnTo>
                    <a:pt x="71" y="646"/>
                  </a:lnTo>
                  <a:lnTo>
                    <a:pt x="54" y="622"/>
                  </a:lnTo>
                  <a:lnTo>
                    <a:pt x="41" y="592"/>
                  </a:lnTo>
                  <a:lnTo>
                    <a:pt x="31" y="567"/>
                  </a:lnTo>
                  <a:lnTo>
                    <a:pt x="23" y="540"/>
                  </a:lnTo>
                  <a:lnTo>
                    <a:pt x="12" y="512"/>
                  </a:lnTo>
                  <a:lnTo>
                    <a:pt x="0" y="480"/>
                  </a:lnTo>
                  <a:lnTo>
                    <a:pt x="4" y="459"/>
                  </a:lnTo>
                  <a:lnTo>
                    <a:pt x="18" y="453"/>
                  </a:lnTo>
                  <a:lnTo>
                    <a:pt x="38" y="462"/>
                  </a:lnTo>
                  <a:lnTo>
                    <a:pt x="34" y="453"/>
                  </a:lnTo>
                  <a:lnTo>
                    <a:pt x="31" y="442"/>
                  </a:lnTo>
                  <a:lnTo>
                    <a:pt x="31" y="433"/>
                  </a:lnTo>
                  <a:lnTo>
                    <a:pt x="34" y="420"/>
                  </a:lnTo>
                  <a:lnTo>
                    <a:pt x="40" y="407"/>
                  </a:lnTo>
                  <a:lnTo>
                    <a:pt x="48" y="391"/>
                  </a:lnTo>
                  <a:lnTo>
                    <a:pt x="61" y="374"/>
                  </a:lnTo>
                  <a:lnTo>
                    <a:pt x="80" y="355"/>
                  </a:lnTo>
                  <a:lnTo>
                    <a:pt x="100" y="332"/>
                  </a:lnTo>
                  <a:lnTo>
                    <a:pt x="126" y="304"/>
                  </a:lnTo>
                  <a:lnTo>
                    <a:pt x="159" y="271"/>
                  </a:lnTo>
                  <a:lnTo>
                    <a:pt x="194" y="235"/>
                  </a:lnTo>
                  <a:lnTo>
                    <a:pt x="235" y="195"/>
                  </a:lnTo>
                  <a:lnTo>
                    <a:pt x="283" y="150"/>
                  </a:lnTo>
                  <a:lnTo>
                    <a:pt x="334" y="95"/>
                  </a:lnTo>
                  <a:lnTo>
                    <a:pt x="393" y="36"/>
                  </a:lnTo>
                  <a:lnTo>
                    <a:pt x="406" y="23"/>
                  </a:lnTo>
                  <a:lnTo>
                    <a:pt x="418" y="12"/>
                  </a:lnTo>
                  <a:lnTo>
                    <a:pt x="429" y="4"/>
                  </a:lnTo>
                  <a:lnTo>
                    <a:pt x="437" y="2"/>
                  </a:lnTo>
                  <a:lnTo>
                    <a:pt x="448" y="0"/>
                  </a:lnTo>
                  <a:lnTo>
                    <a:pt x="460" y="2"/>
                  </a:lnTo>
                  <a:lnTo>
                    <a:pt x="474" y="4"/>
                  </a:lnTo>
                  <a:lnTo>
                    <a:pt x="493" y="10"/>
                  </a:lnTo>
                  <a:lnTo>
                    <a:pt x="510" y="16"/>
                  </a:lnTo>
                  <a:lnTo>
                    <a:pt x="539" y="26"/>
                  </a:lnTo>
                  <a:lnTo>
                    <a:pt x="580" y="40"/>
                  </a:lnTo>
                  <a:lnTo>
                    <a:pt x="634" y="55"/>
                  </a:lnTo>
                  <a:lnTo>
                    <a:pt x="694" y="77"/>
                  </a:lnTo>
                  <a:lnTo>
                    <a:pt x="760" y="95"/>
                  </a:lnTo>
                  <a:lnTo>
                    <a:pt x="829" y="117"/>
                  </a:lnTo>
                  <a:lnTo>
                    <a:pt x="899" y="139"/>
                  </a:lnTo>
                  <a:lnTo>
                    <a:pt x="970" y="160"/>
                  </a:lnTo>
                  <a:lnTo>
                    <a:pt x="1040" y="182"/>
                  </a:lnTo>
                  <a:lnTo>
                    <a:pt x="1105" y="202"/>
                  </a:lnTo>
                  <a:lnTo>
                    <a:pt x="1165" y="219"/>
                  </a:lnTo>
                  <a:lnTo>
                    <a:pt x="1217" y="240"/>
                  </a:lnTo>
                  <a:lnTo>
                    <a:pt x="1259" y="253"/>
                  </a:lnTo>
                  <a:lnTo>
                    <a:pt x="1289" y="261"/>
                  </a:lnTo>
                  <a:lnTo>
                    <a:pt x="1306" y="267"/>
                  </a:lnTo>
                  <a:lnTo>
                    <a:pt x="1334" y="281"/>
                  </a:lnTo>
                  <a:lnTo>
                    <a:pt x="1345" y="293"/>
                  </a:lnTo>
                  <a:lnTo>
                    <a:pt x="1341" y="304"/>
                  </a:lnTo>
                  <a:lnTo>
                    <a:pt x="1332" y="316"/>
                  </a:lnTo>
                  <a:lnTo>
                    <a:pt x="1321" y="328"/>
                  </a:lnTo>
                  <a:lnTo>
                    <a:pt x="1299" y="346"/>
                  </a:lnTo>
                  <a:lnTo>
                    <a:pt x="1276" y="368"/>
                  </a:lnTo>
                  <a:lnTo>
                    <a:pt x="1247" y="394"/>
                  </a:lnTo>
                  <a:lnTo>
                    <a:pt x="1217" y="426"/>
                  </a:lnTo>
                  <a:lnTo>
                    <a:pt x="1183" y="459"/>
                  </a:lnTo>
                  <a:lnTo>
                    <a:pt x="1148" y="492"/>
                  </a:lnTo>
                  <a:lnTo>
                    <a:pt x="1114" y="530"/>
                  </a:lnTo>
                  <a:lnTo>
                    <a:pt x="1076" y="567"/>
                  </a:lnTo>
                  <a:lnTo>
                    <a:pt x="1042" y="599"/>
                  </a:lnTo>
                  <a:lnTo>
                    <a:pt x="1009" y="635"/>
                  </a:lnTo>
                  <a:lnTo>
                    <a:pt x="979" y="667"/>
                  </a:lnTo>
                  <a:lnTo>
                    <a:pt x="953" y="694"/>
                  </a:lnTo>
                  <a:lnTo>
                    <a:pt x="931" y="721"/>
                  </a:lnTo>
                  <a:lnTo>
                    <a:pt x="911" y="740"/>
                  </a:lnTo>
                  <a:lnTo>
                    <a:pt x="899" y="753"/>
                  </a:lnTo>
                  <a:lnTo>
                    <a:pt x="887" y="773"/>
                  </a:lnTo>
                  <a:lnTo>
                    <a:pt x="869" y="786"/>
                  </a:lnTo>
                  <a:lnTo>
                    <a:pt x="856" y="795"/>
                  </a:lnTo>
                  <a:lnTo>
                    <a:pt x="848" y="802"/>
                  </a:lnTo>
                  <a:lnTo>
                    <a:pt x="839" y="807"/>
                  </a:lnTo>
                  <a:lnTo>
                    <a:pt x="832" y="807"/>
                  </a:lnTo>
                  <a:lnTo>
                    <a:pt x="830" y="807"/>
                  </a:lnTo>
                  <a:lnTo>
                    <a:pt x="829" y="807"/>
                  </a:lnTo>
                  <a:lnTo>
                    <a:pt x="830" y="814"/>
                  </a:lnTo>
                  <a:lnTo>
                    <a:pt x="836" y="830"/>
                  </a:lnTo>
                  <a:lnTo>
                    <a:pt x="841" y="854"/>
                  </a:lnTo>
                  <a:lnTo>
                    <a:pt x="848" y="882"/>
                  </a:lnTo>
                  <a:lnTo>
                    <a:pt x="859" y="912"/>
                  </a:lnTo>
                  <a:lnTo>
                    <a:pt x="869" y="939"/>
                  </a:lnTo>
                  <a:lnTo>
                    <a:pt x="881" y="961"/>
                  </a:lnTo>
                  <a:lnTo>
                    <a:pt x="894" y="974"/>
                  </a:lnTo>
                  <a:lnTo>
                    <a:pt x="898" y="970"/>
                  </a:lnTo>
                  <a:lnTo>
                    <a:pt x="914" y="954"/>
                  </a:lnTo>
                  <a:lnTo>
                    <a:pt x="937" y="931"/>
                  </a:lnTo>
                  <a:lnTo>
                    <a:pt x="966" y="900"/>
                  </a:lnTo>
                  <a:lnTo>
                    <a:pt x="1003" y="864"/>
                  </a:lnTo>
                  <a:lnTo>
                    <a:pt x="1042" y="822"/>
                  </a:lnTo>
                  <a:lnTo>
                    <a:pt x="1082" y="781"/>
                  </a:lnTo>
                  <a:lnTo>
                    <a:pt x="1128" y="736"/>
                  </a:lnTo>
                  <a:lnTo>
                    <a:pt x="1171" y="688"/>
                  </a:lnTo>
                  <a:lnTo>
                    <a:pt x="1216" y="645"/>
                  </a:lnTo>
                  <a:lnTo>
                    <a:pt x="1257" y="600"/>
                  </a:lnTo>
                  <a:lnTo>
                    <a:pt x="1293" y="564"/>
                  </a:lnTo>
                  <a:lnTo>
                    <a:pt x="1326" y="530"/>
                  </a:lnTo>
                  <a:lnTo>
                    <a:pt x="1352" y="501"/>
                  </a:lnTo>
                  <a:lnTo>
                    <a:pt x="1371" y="480"/>
                  </a:lnTo>
                  <a:lnTo>
                    <a:pt x="1381" y="470"/>
                  </a:lnTo>
                  <a:lnTo>
                    <a:pt x="1398" y="457"/>
                  </a:lnTo>
                  <a:lnTo>
                    <a:pt x="1407" y="466"/>
                  </a:lnTo>
                  <a:lnTo>
                    <a:pt x="1401" y="485"/>
                  </a:lnTo>
                  <a:lnTo>
                    <a:pt x="1390" y="508"/>
                  </a:lnTo>
                  <a:lnTo>
                    <a:pt x="1345" y="548"/>
                  </a:lnTo>
                  <a:lnTo>
                    <a:pt x="1302" y="590"/>
                  </a:lnTo>
                  <a:lnTo>
                    <a:pt x="1262" y="632"/>
                  </a:lnTo>
                  <a:lnTo>
                    <a:pt x="1220" y="672"/>
                  </a:lnTo>
                  <a:lnTo>
                    <a:pt x="1183" y="714"/>
                  </a:lnTo>
                  <a:lnTo>
                    <a:pt x="1145" y="752"/>
                  </a:lnTo>
                  <a:lnTo>
                    <a:pt x="1114" y="789"/>
                  </a:lnTo>
                  <a:lnTo>
                    <a:pt x="1081" y="825"/>
                  </a:lnTo>
                  <a:lnTo>
                    <a:pt x="1049" y="857"/>
                  </a:lnTo>
                  <a:lnTo>
                    <a:pt x="1023" y="886"/>
                  </a:lnTo>
                  <a:lnTo>
                    <a:pt x="1000" y="915"/>
                  </a:lnTo>
                  <a:lnTo>
                    <a:pt x="979" y="936"/>
                  </a:lnTo>
                  <a:lnTo>
                    <a:pt x="961" y="957"/>
                  </a:lnTo>
                  <a:lnTo>
                    <a:pt x="945" y="970"/>
                  </a:lnTo>
                  <a:lnTo>
                    <a:pt x="935" y="978"/>
                  </a:lnTo>
                  <a:lnTo>
                    <a:pt x="927" y="980"/>
                  </a:lnTo>
                  <a:lnTo>
                    <a:pt x="928" y="990"/>
                  </a:lnTo>
                  <a:lnTo>
                    <a:pt x="927" y="1000"/>
                  </a:lnTo>
                  <a:lnTo>
                    <a:pt x="922" y="1008"/>
                  </a:lnTo>
                  <a:lnTo>
                    <a:pt x="914" y="1016"/>
                  </a:lnTo>
                  <a:lnTo>
                    <a:pt x="902" y="1020"/>
                  </a:lnTo>
                  <a:lnTo>
                    <a:pt x="889" y="1020"/>
                  </a:lnTo>
                  <a:lnTo>
                    <a:pt x="876" y="1016"/>
                  </a:lnTo>
                  <a:lnTo>
                    <a:pt x="861" y="1008"/>
                  </a:lnTo>
                  <a:lnTo>
                    <a:pt x="852" y="1004"/>
                  </a:lnTo>
                  <a:lnTo>
                    <a:pt x="839" y="995"/>
                  </a:lnTo>
                  <a:lnTo>
                    <a:pt x="822" y="985"/>
                  </a:lnTo>
                  <a:lnTo>
                    <a:pt x="802" y="978"/>
                  </a:lnTo>
                  <a:lnTo>
                    <a:pt x="779" y="968"/>
                  </a:lnTo>
                  <a:lnTo>
                    <a:pt x="753" y="957"/>
                  </a:lnTo>
                  <a:lnTo>
                    <a:pt x="723" y="944"/>
                  </a:lnTo>
                  <a:lnTo>
                    <a:pt x="690" y="931"/>
                  </a:lnTo>
                  <a:lnTo>
                    <a:pt x="657" y="916"/>
                  </a:lnTo>
                  <a:lnTo>
                    <a:pt x="622" y="900"/>
                  </a:lnTo>
                  <a:lnTo>
                    <a:pt x="585" y="884"/>
                  </a:lnTo>
                  <a:lnTo>
                    <a:pt x="549" y="869"/>
                  </a:lnTo>
                  <a:lnTo>
                    <a:pt x="511" y="854"/>
                  </a:lnTo>
                  <a:lnTo>
                    <a:pt x="474" y="840"/>
                  </a:lnTo>
                  <a:lnTo>
                    <a:pt x="437" y="825"/>
                  </a:lnTo>
                  <a:lnTo>
                    <a:pt x="401" y="808"/>
                  </a:lnTo>
                  <a:close/>
                </a:path>
              </a:pathLst>
            </a:custGeom>
            <a:solidFill>
              <a:srgbClr val="7F7F7F"/>
            </a:solidFill>
            <a:ln w="9525">
              <a:solidFill>
                <a:srgbClr val="0000FF"/>
              </a:solidFill>
              <a:round/>
              <a:headEnd/>
              <a:tailEnd/>
            </a:ln>
          </p:spPr>
          <p:txBody>
            <a:bodyPr/>
            <a:lstStyle/>
            <a:p>
              <a:endParaRPr lang="vi-VN" sz="1050"/>
            </a:p>
          </p:txBody>
        </p:sp>
        <p:sp>
          <p:nvSpPr>
            <p:cNvPr id="20494" name="Freeform 16"/>
            <p:cNvSpPr>
              <a:spLocks/>
            </p:cNvSpPr>
            <p:nvPr/>
          </p:nvSpPr>
          <p:spPr bwMode="auto">
            <a:xfrm>
              <a:off x="4914" y="2918"/>
              <a:ext cx="1407" cy="1020"/>
            </a:xfrm>
            <a:custGeom>
              <a:avLst/>
              <a:gdLst>
                <a:gd name="T0" fmla="*/ 317 w 1407"/>
                <a:gd name="T1" fmla="*/ 762 h 1020"/>
                <a:gd name="T2" fmla="*/ 251 w 1407"/>
                <a:gd name="T3" fmla="*/ 655 h 1020"/>
                <a:gd name="T4" fmla="*/ 219 w 1407"/>
                <a:gd name="T5" fmla="*/ 570 h 1020"/>
                <a:gd name="T6" fmla="*/ 129 w 1407"/>
                <a:gd name="T7" fmla="*/ 496 h 1020"/>
                <a:gd name="T8" fmla="*/ 92 w 1407"/>
                <a:gd name="T9" fmla="*/ 517 h 1020"/>
                <a:gd name="T10" fmla="*/ 122 w 1407"/>
                <a:gd name="T11" fmla="*/ 600 h 1020"/>
                <a:gd name="T12" fmla="*/ 189 w 1407"/>
                <a:gd name="T13" fmla="*/ 708 h 1020"/>
                <a:gd name="T14" fmla="*/ 255 w 1407"/>
                <a:gd name="T15" fmla="*/ 752 h 1020"/>
                <a:gd name="T16" fmla="*/ 208 w 1407"/>
                <a:gd name="T17" fmla="*/ 731 h 1020"/>
                <a:gd name="T18" fmla="*/ 181 w 1407"/>
                <a:gd name="T19" fmla="*/ 721 h 1020"/>
                <a:gd name="T20" fmla="*/ 54 w 1407"/>
                <a:gd name="T21" fmla="*/ 622 h 1020"/>
                <a:gd name="T22" fmla="*/ 12 w 1407"/>
                <a:gd name="T23" fmla="*/ 512 h 1020"/>
                <a:gd name="T24" fmla="*/ 18 w 1407"/>
                <a:gd name="T25" fmla="*/ 453 h 1020"/>
                <a:gd name="T26" fmla="*/ 31 w 1407"/>
                <a:gd name="T27" fmla="*/ 442 h 1020"/>
                <a:gd name="T28" fmla="*/ 48 w 1407"/>
                <a:gd name="T29" fmla="*/ 391 h 1020"/>
                <a:gd name="T30" fmla="*/ 126 w 1407"/>
                <a:gd name="T31" fmla="*/ 304 h 1020"/>
                <a:gd name="T32" fmla="*/ 283 w 1407"/>
                <a:gd name="T33" fmla="*/ 150 h 1020"/>
                <a:gd name="T34" fmla="*/ 406 w 1407"/>
                <a:gd name="T35" fmla="*/ 23 h 1020"/>
                <a:gd name="T36" fmla="*/ 448 w 1407"/>
                <a:gd name="T37" fmla="*/ 0 h 1020"/>
                <a:gd name="T38" fmla="*/ 493 w 1407"/>
                <a:gd name="T39" fmla="*/ 10 h 1020"/>
                <a:gd name="T40" fmla="*/ 634 w 1407"/>
                <a:gd name="T41" fmla="*/ 55 h 1020"/>
                <a:gd name="T42" fmla="*/ 899 w 1407"/>
                <a:gd name="T43" fmla="*/ 139 h 1020"/>
                <a:gd name="T44" fmla="*/ 1165 w 1407"/>
                <a:gd name="T45" fmla="*/ 219 h 1020"/>
                <a:gd name="T46" fmla="*/ 1306 w 1407"/>
                <a:gd name="T47" fmla="*/ 267 h 1020"/>
                <a:gd name="T48" fmla="*/ 1341 w 1407"/>
                <a:gd name="T49" fmla="*/ 304 h 1020"/>
                <a:gd name="T50" fmla="*/ 1299 w 1407"/>
                <a:gd name="T51" fmla="*/ 346 h 1020"/>
                <a:gd name="T52" fmla="*/ 1183 w 1407"/>
                <a:gd name="T53" fmla="*/ 459 h 1020"/>
                <a:gd name="T54" fmla="*/ 1042 w 1407"/>
                <a:gd name="T55" fmla="*/ 599 h 1020"/>
                <a:gd name="T56" fmla="*/ 931 w 1407"/>
                <a:gd name="T57" fmla="*/ 721 h 1020"/>
                <a:gd name="T58" fmla="*/ 887 w 1407"/>
                <a:gd name="T59" fmla="*/ 773 h 1020"/>
                <a:gd name="T60" fmla="*/ 839 w 1407"/>
                <a:gd name="T61" fmla="*/ 807 h 1020"/>
                <a:gd name="T62" fmla="*/ 829 w 1407"/>
                <a:gd name="T63" fmla="*/ 807 h 1020"/>
                <a:gd name="T64" fmla="*/ 848 w 1407"/>
                <a:gd name="T65" fmla="*/ 882 h 1020"/>
                <a:gd name="T66" fmla="*/ 894 w 1407"/>
                <a:gd name="T67" fmla="*/ 974 h 1020"/>
                <a:gd name="T68" fmla="*/ 937 w 1407"/>
                <a:gd name="T69" fmla="*/ 931 h 1020"/>
                <a:gd name="T70" fmla="*/ 1082 w 1407"/>
                <a:gd name="T71" fmla="*/ 781 h 1020"/>
                <a:gd name="T72" fmla="*/ 1257 w 1407"/>
                <a:gd name="T73" fmla="*/ 600 h 1020"/>
                <a:gd name="T74" fmla="*/ 1371 w 1407"/>
                <a:gd name="T75" fmla="*/ 480 h 1020"/>
                <a:gd name="T76" fmla="*/ 1407 w 1407"/>
                <a:gd name="T77" fmla="*/ 466 h 1020"/>
                <a:gd name="T78" fmla="*/ 1345 w 1407"/>
                <a:gd name="T79" fmla="*/ 548 h 1020"/>
                <a:gd name="T80" fmla="*/ 1183 w 1407"/>
                <a:gd name="T81" fmla="*/ 714 h 1020"/>
                <a:gd name="T82" fmla="*/ 1049 w 1407"/>
                <a:gd name="T83" fmla="*/ 857 h 1020"/>
                <a:gd name="T84" fmla="*/ 961 w 1407"/>
                <a:gd name="T85" fmla="*/ 957 h 1020"/>
                <a:gd name="T86" fmla="*/ 927 w 1407"/>
                <a:gd name="T87" fmla="*/ 980 h 1020"/>
                <a:gd name="T88" fmla="*/ 914 w 1407"/>
                <a:gd name="T89" fmla="*/ 1016 h 1020"/>
                <a:gd name="T90" fmla="*/ 861 w 1407"/>
                <a:gd name="T91" fmla="*/ 1008 h 1020"/>
                <a:gd name="T92" fmla="*/ 822 w 1407"/>
                <a:gd name="T93" fmla="*/ 985 h 1020"/>
                <a:gd name="T94" fmla="*/ 723 w 1407"/>
                <a:gd name="T95" fmla="*/ 944 h 1020"/>
                <a:gd name="T96" fmla="*/ 585 w 1407"/>
                <a:gd name="T97" fmla="*/ 884 h 1020"/>
                <a:gd name="T98" fmla="*/ 437 w 1407"/>
                <a:gd name="T99" fmla="*/ 825 h 102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407"/>
                <a:gd name="T151" fmla="*/ 0 h 1020"/>
                <a:gd name="T152" fmla="*/ 1407 w 1407"/>
                <a:gd name="T153" fmla="*/ 1020 h 102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407" h="1020">
                  <a:moveTo>
                    <a:pt x="401" y="808"/>
                  </a:moveTo>
                  <a:lnTo>
                    <a:pt x="401" y="808"/>
                  </a:lnTo>
                  <a:lnTo>
                    <a:pt x="353" y="786"/>
                  </a:lnTo>
                  <a:lnTo>
                    <a:pt x="317" y="762"/>
                  </a:lnTo>
                  <a:lnTo>
                    <a:pt x="293" y="736"/>
                  </a:lnTo>
                  <a:lnTo>
                    <a:pt x="274" y="708"/>
                  </a:lnTo>
                  <a:lnTo>
                    <a:pt x="261" y="681"/>
                  </a:lnTo>
                  <a:lnTo>
                    <a:pt x="251" y="655"/>
                  </a:lnTo>
                  <a:lnTo>
                    <a:pt x="242" y="629"/>
                  </a:lnTo>
                  <a:lnTo>
                    <a:pt x="231" y="603"/>
                  </a:lnTo>
                  <a:lnTo>
                    <a:pt x="219" y="570"/>
                  </a:lnTo>
                  <a:lnTo>
                    <a:pt x="224" y="550"/>
                  </a:lnTo>
                  <a:lnTo>
                    <a:pt x="238" y="544"/>
                  </a:lnTo>
                  <a:lnTo>
                    <a:pt x="257" y="550"/>
                  </a:lnTo>
                  <a:lnTo>
                    <a:pt x="129" y="496"/>
                  </a:lnTo>
                  <a:lnTo>
                    <a:pt x="109" y="488"/>
                  </a:lnTo>
                  <a:lnTo>
                    <a:pt x="96" y="496"/>
                  </a:lnTo>
                  <a:lnTo>
                    <a:pt x="92" y="517"/>
                  </a:lnTo>
                  <a:lnTo>
                    <a:pt x="103" y="550"/>
                  </a:lnTo>
                  <a:lnTo>
                    <a:pt x="113" y="576"/>
                  </a:lnTo>
                  <a:lnTo>
                    <a:pt x="122" y="600"/>
                  </a:lnTo>
                  <a:lnTo>
                    <a:pt x="133" y="629"/>
                  </a:lnTo>
                  <a:lnTo>
                    <a:pt x="146" y="655"/>
                  </a:lnTo>
                  <a:lnTo>
                    <a:pt x="163" y="684"/>
                  </a:lnTo>
                  <a:lnTo>
                    <a:pt x="189" y="708"/>
                  </a:lnTo>
                  <a:lnTo>
                    <a:pt x="224" y="736"/>
                  </a:lnTo>
                  <a:lnTo>
                    <a:pt x="270" y="757"/>
                  </a:lnTo>
                  <a:lnTo>
                    <a:pt x="255" y="752"/>
                  </a:lnTo>
                  <a:lnTo>
                    <a:pt x="242" y="747"/>
                  </a:lnTo>
                  <a:lnTo>
                    <a:pt x="230" y="743"/>
                  </a:lnTo>
                  <a:lnTo>
                    <a:pt x="218" y="736"/>
                  </a:lnTo>
                  <a:lnTo>
                    <a:pt x="208" y="731"/>
                  </a:lnTo>
                  <a:lnTo>
                    <a:pt x="198" y="727"/>
                  </a:lnTo>
                  <a:lnTo>
                    <a:pt x="189" y="726"/>
                  </a:lnTo>
                  <a:lnTo>
                    <a:pt x="181" y="721"/>
                  </a:lnTo>
                  <a:lnTo>
                    <a:pt x="133" y="697"/>
                  </a:lnTo>
                  <a:lnTo>
                    <a:pt x="97" y="672"/>
                  </a:lnTo>
                  <a:lnTo>
                    <a:pt x="71" y="646"/>
                  </a:lnTo>
                  <a:lnTo>
                    <a:pt x="54" y="622"/>
                  </a:lnTo>
                  <a:lnTo>
                    <a:pt x="41" y="592"/>
                  </a:lnTo>
                  <a:lnTo>
                    <a:pt x="31" y="567"/>
                  </a:lnTo>
                  <a:lnTo>
                    <a:pt x="23" y="540"/>
                  </a:lnTo>
                  <a:lnTo>
                    <a:pt x="12" y="512"/>
                  </a:lnTo>
                  <a:lnTo>
                    <a:pt x="0" y="480"/>
                  </a:lnTo>
                  <a:lnTo>
                    <a:pt x="4" y="459"/>
                  </a:lnTo>
                  <a:lnTo>
                    <a:pt x="18" y="453"/>
                  </a:lnTo>
                  <a:lnTo>
                    <a:pt x="38" y="462"/>
                  </a:lnTo>
                  <a:lnTo>
                    <a:pt x="34" y="453"/>
                  </a:lnTo>
                  <a:lnTo>
                    <a:pt x="31" y="442"/>
                  </a:lnTo>
                  <a:lnTo>
                    <a:pt x="31" y="433"/>
                  </a:lnTo>
                  <a:lnTo>
                    <a:pt x="34" y="420"/>
                  </a:lnTo>
                  <a:lnTo>
                    <a:pt x="40" y="407"/>
                  </a:lnTo>
                  <a:lnTo>
                    <a:pt x="48" y="391"/>
                  </a:lnTo>
                  <a:lnTo>
                    <a:pt x="61" y="374"/>
                  </a:lnTo>
                  <a:lnTo>
                    <a:pt x="80" y="355"/>
                  </a:lnTo>
                  <a:lnTo>
                    <a:pt x="100" y="332"/>
                  </a:lnTo>
                  <a:lnTo>
                    <a:pt x="126" y="304"/>
                  </a:lnTo>
                  <a:lnTo>
                    <a:pt x="159" y="271"/>
                  </a:lnTo>
                  <a:lnTo>
                    <a:pt x="194" y="235"/>
                  </a:lnTo>
                  <a:lnTo>
                    <a:pt x="235" y="195"/>
                  </a:lnTo>
                  <a:lnTo>
                    <a:pt x="283" y="150"/>
                  </a:lnTo>
                  <a:lnTo>
                    <a:pt x="334" y="95"/>
                  </a:lnTo>
                  <a:lnTo>
                    <a:pt x="393" y="36"/>
                  </a:lnTo>
                  <a:lnTo>
                    <a:pt x="406" y="23"/>
                  </a:lnTo>
                  <a:lnTo>
                    <a:pt x="418" y="12"/>
                  </a:lnTo>
                  <a:lnTo>
                    <a:pt x="429" y="4"/>
                  </a:lnTo>
                  <a:lnTo>
                    <a:pt x="437" y="2"/>
                  </a:lnTo>
                  <a:lnTo>
                    <a:pt x="448" y="0"/>
                  </a:lnTo>
                  <a:lnTo>
                    <a:pt x="460" y="2"/>
                  </a:lnTo>
                  <a:lnTo>
                    <a:pt x="474" y="4"/>
                  </a:lnTo>
                  <a:lnTo>
                    <a:pt x="493" y="10"/>
                  </a:lnTo>
                  <a:lnTo>
                    <a:pt x="510" y="16"/>
                  </a:lnTo>
                  <a:lnTo>
                    <a:pt x="539" y="26"/>
                  </a:lnTo>
                  <a:lnTo>
                    <a:pt x="580" y="40"/>
                  </a:lnTo>
                  <a:lnTo>
                    <a:pt x="634" y="55"/>
                  </a:lnTo>
                  <a:lnTo>
                    <a:pt x="694" y="77"/>
                  </a:lnTo>
                  <a:lnTo>
                    <a:pt x="760" y="95"/>
                  </a:lnTo>
                  <a:lnTo>
                    <a:pt x="829" y="117"/>
                  </a:lnTo>
                  <a:lnTo>
                    <a:pt x="899" y="139"/>
                  </a:lnTo>
                  <a:lnTo>
                    <a:pt x="970" y="160"/>
                  </a:lnTo>
                  <a:lnTo>
                    <a:pt x="1040" y="182"/>
                  </a:lnTo>
                  <a:lnTo>
                    <a:pt x="1105" y="202"/>
                  </a:lnTo>
                  <a:lnTo>
                    <a:pt x="1165" y="219"/>
                  </a:lnTo>
                  <a:lnTo>
                    <a:pt x="1217" y="240"/>
                  </a:lnTo>
                  <a:lnTo>
                    <a:pt x="1259" y="253"/>
                  </a:lnTo>
                  <a:lnTo>
                    <a:pt x="1289" y="261"/>
                  </a:lnTo>
                  <a:lnTo>
                    <a:pt x="1306" y="267"/>
                  </a:lnTo>
                  <a:lnTo>
                    <a:pt x="1334" y="281"/>
                  </a:lnTo>
                  <a:lnTo>
                    <a:pt x="1345" y="293"/>
                  </a:lnTo>
                  <a:lnTo>
                    <a:pt x="1341" y="304"/>
                  </a:lnTo>
                  <a:lnTo>
                    <a:pt x="1332" y="316"/>
                  </a:lnTo>
                  <a:lnTo>
                    <a:pt x="1321" y="328"/>
                  </a:lnTo>
                  <a:lnTo>
                    <a:pt x="1299" y="346"/>
                  </a:lnTo>
                  <a:lnTo>
                    <a:pt x="1276" y="368"/>
                  </a:lnTo>
                  <a:lnTo>
                    <a:pt x="1247" y="394"/>
                  </a:lnTo>
                  <a:lnTo>
                    <a:pt x="1217" y="426"/>
                  </a:lnTo>
                  <a:lnTo>
                    <a:pt x="1183" y="459"/>
                  </a:lnTo>
                  <a:lnTo>
                    <a:pt x="1148" y="492"/>
                  </a:lnTo>
                  <a:lnTo>
                    <a:pt x="1114" y="530"/>
                  </a:lnTo>
                  <a:lnTo>
                    <a:pt x="1076" y="567"/>
                  </a:lnTo>
                  <a:lnTo>
                    <a:pt x="1042" y="599"/>
                  </a:lnTo>
                  <a:lnTo>
                    <a:pt x="1009" y="635"/>
                  </a:lnTo>
                  <a:lnTo>
                    <a:pt x="979" y="667"/>
                  </a:lnTo>
                  <a:lnTo>
                    <a:pt x="953" y="694"/>
                  </a:lnTo>
                  <a:lnTo>
                    <a:pt x="931" y="721"/>
                  </a:lnTo>
                  <a:lnTo>
                    <a:pt x="911" y="740"/>
                  </a:lnTo>
                  <a:lnTo>
                    <a:pt x="899" y="753"/>
                  </a:lnTo>
                  <a:lnTo>
                    <a:pt x="887" y="773"/>
                  </a:lnTo>
                  <a:lnTo>
                    <a:pt x="869" y="786"/>
                  </a:lnTo>
                  <a:lnTo>
                    <a:pt x="856" y="795"/>
                  </a:lnTo>
                  <a:lnTo>
                    <a:pt x="848" y="802"/>
                  </a:lnTo>
                  <a:lnTo>
                    <a:pt x="839" y="807"/>
                  </a:lnTo>
                  <a:lnTo>
                    <a:pt x="832" y="807"/>
                  </a:lnTo>
                  <a:lnTo>
                    <a:pt x="830" y="807"/>
                  </a:lnTo>
                  <a:lnTo>
                    <a:pt x="829" y="807"/>
                  </a:lnTo>
                  <a:lnTo>
                    <a:pt x="830" y="814"/>
                  </a:lnTo>
                  <a:lnTo>
                    <a:pt x="836" y="830"/>
                  </a:lnTo>
                  <a:lnTo>
                    <a:pt x="841" y="854"/>
                  </a:lnTo>
                  <a:lnTo>
                    <a:pt x="848" y="882"/>
                  </a:lnTo>
                  <a:lnTo>
                    <a:pt x="859" y="912"/>
                  </a:lnTo>
                  <a:lnTo>
                    <a:pt x="869" y="939"/>
                  </a:lnTo>
                  <a:lnTo>
                    <a:pt x="881" y="961"/>
                  </a:lnTo>
                  <a:lnTo>
                    <a:pt x="894" y="974"/>
                  </a:lnTo>
                  <a:lnTo>
                    <a:pt x="898" y="970"/>
                  </a:lnTo>
                  <a:lnTo>
                    <a:pt x="914" y="954"/>
                  </a:lnTo>
                  <a:lnTo>
                    <a:pt x="937" y="931"/>
                  </a:lnTo>
                  <a:lnTo>
                    <a:pt x="966" y="900"/>
                  </a:lnTo>
                  <a:lnTo>
                    <a:pt x="1003" y="864"/>
                  </a:lnTo>
                  <a:lnTo>
                    <a:pt x="1042" y="822"/>
                  </a:lnTo>
                  <a:lnTo>
                    <a:pt x="1082" y="781"/>
                  </a:lnTo>
                  <a:lnTo>
                    <a:pt x="1128" y="736"/>
                  </a:lnTo>
                  <a:lnTo>
                    <a:pt x="1171" y="688"/>
                  </a:lnTo>
                  <a:lnTo>
                    <a:pt x="1216" y="645"/>
                  </a:lnTo>
                  <a:lnTo>
                    <a:pt x="1257" y="600"/>
                  </a:lnTo>
                  <a:lnTo>
                    <a:pt x="1293" y="564"/>
                  </a:lnTo>
                  <a:lnTo>
                    <a:pt x="1326" y="530"/>
                  </a:lnTo>
                  <a:lnTo>
                    <a:pt x="1352" y="501"/>
                  </a:lnTo>
                  <a:lnTo>
                    <a:pt x="1371" y="480"/>
                  </a:lnTo>
                  <a:lnTo>
                    <a:pt x="1381" y="470"/>
                  </a:lnTo>
                  <a:lnTo>
                    <a:pt x="1398" y="457"/>
                  </a:lnTo>
                  <a:lnTo>
                    <a:pt x="1407" y="466"/>
                  </a:lnTo>
                  <a:lnTo>
                    <a:pt x="1401" y="485"/>
                  </a:lnTo>
                  <a:lnTo>
                    <a:pt x="1390" y="508"/>
                  </a:lnTo>
                  <a:lnTo>
                    <a:pt x="1345" y="548"/>
                  </a:lnTo>
                  <a:lnTo>
                    <a:pt x="1302" y="590"/>
                  </a:lnTo>
                  <a:lnTo>
                    <a:pt x="1262" y="632"/>
                  </a:lnTo>
                  <a:lnTo>
                    <a:pt x="1220" y="672"/>
                  </a:lnTo>
                  <a:lnTo>
                    <a:pt x="1183" y="714"/>
                  </a:lnTo>
                  <a:lnTo>
                    <a:pt x="1145" y="752"/>
                  </a:lnTo>
                  <a:lnTo>
                    <a:pt x="1114" y="789"/>
                  </a:lnTo>
                  <a:lnTo>
                    <a:pt x="1081" y="825"/>
                  </a:lnTo>
                  <a:lnTo>
                    <a:pt x="1049" y="857"/>
                  </a:lnTo>
                  <a:lnTo>
                    <a:pt x="1023" y="886"/>
                  </a:lnTo>
                  <a:lnTo>
                    <a:pt x="1000" y="915"/>
                  </a:lnTo>
                  <a:lnTo>
                    <a:pt x="979" y="936"/>
                  </a:lnTo>
                  <a:lnTo>
                    <a:pt x="961" y="957"/>
                  </a:lnTo>
                  <a:lnTo>
                    <a:pt x="945" y="970"/>
                  </a:lnTo>
                  <a:lnTo>
                    <a:pt x="935" y="978"/>
                  </a:lnTo>
                  <a:lnTo>
                    <a:pt x="927" y="980"/>
                  </a:lnTo>
                  <a:lnTo>
                    <a:pt x="928" y="990"/>
                  </a:lnTo>
                  <a:lnTo>
                    <a:pt x="927" y="1000"/>
                  </a:lnTo>
                  <a:lnTo>
                    <a:pt x="922" y="1008"/>
                  </a:lnTo>
                  <a:lnTo>
                    <a:pt x="914" y="1016"/>
                  </a:lnTo>
                  <a:lnTo>
                    <a:pt x="902" y="1020"/>
                  </a:lnTo>
                  <a:lnTo>
                    <a:pt x="889" y="1020"/>
                  </a:lnTo>
                  <a:lnTo>
                    <a:pt x="876" y="1016"/>
                  </a:lnTo>
                  <a:lnTo>
                    <a:pt x="861" y="1008"/>
                  </a:lnTo>
                  <a:lnTo>
                    <a:pt x="852" y="1004"/>
                  </a:lnTo>
                  <a:lnTo>
                    <a:pt x="839" y="995"/>
                  </a:lnTo>
                  <a:lnTo>
                    <a:pt x="822" y="985"/>
                  </a:lnTo>
                  <a:lnTo>
                    <a:pt x="802" y="978"/>
                  </a:lnTo>
                  <a:lnTo>
                    <a:pt x="779" y="968"/>
                  </a:lnTo>
                  <a:lnTo>
                    <a:pt x="753" y="957"/>
                  </a:lnTo>
                  <a:lnTo>
                    <a:pt x="723" y="944"/>
                  </a:lnTo>
                  <a:lnTo>
                    <a:pt x="690" y="931"/>
                  </a:lnTo>
                  <a:lnTo>
                    <a:pt x="657" y="916"/>
                  </a:lnTo>
                  <a:lnTo>
                    <a:pt x="622" y="900"/>
                  </a:lnTo>
                  <a:lnTo>
                    <a:pt x="585" y="884"/>
                  </a:lnTo>
                  <a:lnTo>
                    <a:pt x="549" y="869"/>
                  </a:lnTo>
                  <a:lnTo>
                    <a:pt x="511" y="854"/>
                  </a:lnTo>
                  <a:lnTo>
                    <a:pt x="474" y="840"/>
                  </a:lnTo>
                  <a:lnTo>
                    <a:pt x="437" y="825"/>
                  </a:lnTo>
                  <a:lnTo>
                    <a:pt x="401" y="808"/>
                  </a:lnTo>
                </a:path>
              </a:pathLst>
            </a:custGeom>
            <a:solidFill>
              <a:srgbClr val="FF0000"/>
            </a:solidFill>
            <a:ln w="0">
              <a:solidFill>
                <a:srgbClr val="0000FF"/>
              </a:solidFill>
              <a:prstDash val="solid"/>
              <a:round/>
              <a:headEnd/>
              <a:tailEnd/>
            </a:ln>
          </p:spPr>
          <p:txBody>
            <a:bodyPr/>
            <a:lstStyle/>
            <a:p>
              <a:endParaRPr lang="vi-VN" sz="1050"/>
            </a:p>
          </p:txBody>
        </p:sp>
        <p:sp>
          <p:nvSpPr>
            <p:cNvPr id="20495" name="Line 17"/>
            <p:cNvSpPr>
              <a:spLocks noChangeShapeType="1"/>
            </p:cNvSpPr>
            <p:nvPr/>
          </p:nvSpPr>
          <p:spPr bwMode="auto">
            <a:xfrm>
              <a:off x="4952" y="3380"/>
              <a:ext cx="784" cy="310"/>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sz="1050"/>
            </a:p>
          </p:txBody>
        </p:sp>
        <p:sp>
          <p:nvSpPr>
            <p:cNvPr id="20496" name="Line 18"/>
            <p:cNvSpPr>
              <a:spLocks noChangeShapeType="1"/>
            </p:cNvSpPr>
            <p:nvPr/>
          </p:nvSpPr>
          <p:spPr bwMode="auto">
            <a:xfrm flipH="1">
              <a:off x="5762" y="3313"/>
              <a:ext cx="493" cy="487"/>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sz="1050"/>
            </a:p>
          </p:txBody>
        </p:sp>
        <p:sp>
          <p:nvSpPr>
            <p:cNvPr id="20497" name="Line 19"/>
            <p:cNvSpPr>
              <a:spLocks noChangeShapeType="1"/>
            </p:cNvSpPr>
            <p:nvPr/>
          </p:nvSpPr>
          <p:spPr bwMode="auto">
            <a:xfrm flipV="1">
              <a:off x="5773" y="3401"/>
              <a:ext cx="421" cy="419"/>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sz="1050"/>
            </a:p>
          </p:txBody>
        </p:sp>
        <p:sp>
          <p:nvSpPr>
            <p:cNvPr id="20498" name="Line 20"/>
            <p:cNvSpPr>
              <a:spLocks noChangeShapeType="1"/>
            </p:cNvSpPr>
            <p:nvPr/>
          </p:nvSpPr>
          <p:spPr bwMode="auto">
            <a:xfrm flipV="1">
              <a:off x="5782" y="3598"/>
              <a:ext cx="247" cy="251"/>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sz="1050"/>
            </a:p>
          </p:txBody>
        </p:sp>
        <p:sp>
          <p:nvSpPr>
            <p:cNvPr id="20499" name="Freeform 21"/>
            <p:cNvSpPr>
              <a:spLocks/>
            </p:cNvSpPr>
            <p:nvPr/>
          </p:nvSpPr>
          <p:spPr bwMode="auto">
            <a:xfrm>
              <a:off x="5954" y="3514"/>
              <a:ext cx="298" cy="258"/>
            </a:xfrm>
            <a:custGeom>
              <a:avLst/>
              <a:gdLst>
                <a:gd name="T0" fmla="*/ 95 w 298"/>
                <a:gd name="T1" fmla="*/ 0 h 258"/>
                <a:gd name="T2" fmla="*/ 0 w 298"/>
                <a:gd name="T3" fmla="*/ 101 h 258"/>
                <a:gd name="T4" fmla="*/ 16 w 298"/>
                <a:gd name="T5" fmla="*/ 105 h 258"/>
                <a:gd name="T6" fmla="*/ 42 w 298"/>
                <a:gd name="T7" fmla="*/ 121 h 258"/>
                <a:gd name="T8" fmla="*/ 74 w 298"/>
                <a:gd name="T9" fmla="*/ 138 h 258"/>
                <a:gd name="T10" fmla="*/ 104 w 298"/>
                <a:gd name="T11" fmla="*/ 160 h 258"/>
                <a:gd name="T12" fmla="*/ 134 w 298"/>
                <a:gd name="T13" fmla="*/ 185 h 258"/>
                <a:gd name="T14" fmla="*/ 160 w 298"/>
                <a:gd name="T15" fmla="*/ 208 h 258"/>
                <a:gd name="T16" fmla="*/ 180 w 298"/>
                <a:gd name="T17" fmla="*/ 235 h 258"/>
                <a:gd name="T18" fmla="*/ 190 w 298"/>
                <a:gd name="T19" fmla="*/ 258 h 258"/>
                <a:gd name="T20" fmla="*/ 197 w 298"/>
                <a:gd name="T21" fmla="*/ 234 h 258"/>
                <a:gd name="T22" fmla="*/ 202 w 298"/>
                <a:gd name="T23" fmla="*/ 195 h 258"/>
                <a:gd name="T24" fmla="*/ 199 w 298"/>
                <a:gd name="T25" fmla="*/ 157 h 258"/>
                <a:gd name="T26" fmla="*/ 190 w 298"/>
                <a:gd name="T27" fmla="*/ 135 h 258"/>
                <a:gd name="T28" fmla="*/ 203 w 298"/>
                <a:gd name="T29" fmla="*/ 135 h 258"/>
                <a:gd name="T30" fmla="*/ 219 w 298"/>
                <a:gd name="T31" fmla="*/ 135 h 258"/>
                <a:gd name="T32" fmla="*/ 235 w 298"/>
                <a:gd name="T33" fmla="*/ 135 h 258"/>
                <a:gd name="T34" fmla="*/ 249 w 298"/>
                <a:gd name="T35" fmla="*/ 138 h 258"/>
                <a:gd name="T36" fmla="*/ 263 w 298"/>
                <a:gd name="T37" fmla="*/ 140 h 258"/>
                <a:gd name="T38" fmla="*/ 281 w 298"/>
                <a:gd name="T39" fmla="*/ 144 h 258"/>
                <a:gd name="T40" fmla="*/ 291 w 298"/>
                <a:gd name="T41" fmla="*/ 151 h 258"/>
                <a:gd name="T42" fmla="*/ 298 w 298"/>
                <a:gd name="T43" fmla="*/ 161 h 258"/>
                <a:gd name="T44" fmla="*/ 291 w 298"/>
                <a:gd name="T45" fmla="*/ 144 h 258"/>
                <a:gd name="T46" fmla="*/ 276 w 298"/>
                <a:gd name="T47" fmla="*/ 123 h 258"/>
                <a:gd name="T48" fmla="*/ 253 w 298"/>
                <a:gd name="T49" fmla="*/ 92 h 258"/>
                <a:gd name="T50" fmla="*/ 227 w 298"/>
                <a:gd name="T51" fmla="*/ 63 h 258"/>
                <a:gd name="T52" fmla="*/ 197 w 298"/>
                <a:gd name="T53" fmla="*/ 39 h 258"/>
                <a:gd name="T54" fmla="*/ 164 w 298"/>
                <a:gd name="T55" fmla="*/ 16 h 258"/>
                <a:gd name="T56" fmla="*/ 130 w 298"/>
                <a:gd name="T57" fmla="*/ 3 h 258"/>
                <a:gd name="T58" fmla="*/ 95 w 298"/>
                <a:gd name="T59" fmla="*/ 0 h 2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8"/>
                <a:gd name="T91" fmla="*/ 0 h 258"/>
                <a:gd name="T92" fmla="*/ 298 w 298"/>
                <a:gd name="T93" fmla="*/ 258 h 2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close/>
                </a:path>
              </a:pathLst>
            </a:custGeom>
            <a:solidFill>
              <a:srgbClr val="000000"/>
            </a:solidFill>
            <a:ln w="9525">
              <a:solidFill>
                <a:srgbClr val="0000FF"/>
              </a:solidFill>
              <a:round/>
              <a:headEnd/>
              <a:tailEnd/>
            </a:ln>
          </p:spPr>
          <p:txBody>
            <a:bodyPr/>
            <a:lstStyle/>
            <a:p>
              <a:endParaRPr lang="vi-VN" sz="1050"/>
            </a:p>
          </p:txBody>
        </p:sp>
        <p:sp>
          <p:nvSpPr>
            <p:cNvPr id="20500" name="Freeform 22"/>
            <p:cNvSpPr>
              <a:spLocks/>
            </p:cNvSpPr>
            <p:nvPr/>
          </p:nvSpPr>
          <p:spPr bwMode="auto">
            <a:xfrm>
              <a:off x="5954" y="3514"/>
              <a:ext cx="298" cy="258"/>
            </a:xfrm>
            <a:custGeom>
              <a:avLst/>
              <a:gdLst>
                <a:gd name="T0" fmla="*/ 95 w 298"/>
                <a:gd name="T1" fmla="*/ 0 h 258"/>
                <a:gd name="T2" fmla="*/ 0 w 298"/>
                <a:gd name="T3" fmla="*/ 101 h 258"/>
                <a:gd name="T4" fmla="*/ 16 w 298"/>
                <a:gd name="T5" fmla="*/ 105 h 258"/>
                <a:gd name="T6" fmla="*/ 42 w 298"/>
                <a:gd name="T7" fmla="*/ 121 h 258"/>
                <a:gd name="T8" fmla="*/ 74 w 298"/>
                <a:gd name="T9" fmla="*/ 138 h 258"/>
                <a:gd name="T10" fmla="*/ 104 w 298"/>
                <a:gd name="T11" fmla="*/ 160 h 258"/>
                <a:gd name="T12" fmla="*/ 134 w 298"/>
                <a:gd name="T13" fmla="*/ 185 h 258"/>
                <a:gd name="T14" fmla="*/ 160 w 298"/>
                <a:gd name="T15" fmla="*/ 208 h 258"/>
                <a:gd name="T16" fmla="*/ 180 w 298"/>
                <a:gd name="T17" fmla="*/ 235 h 258"/>
                <a:gd name="T18" fmla="*/ 190 w 298"/>
                <a:gd name="T19" fmla="*/ 258 h 258"/>
                <a:gd name="T20" fmla="*/ 197 w 298"/>
                <a:gd name="T21" fmla="*/ 234 h 258"/>
                <a:gd name="T22" fmla="*/ 202 w 298"/>
                <a:gd name="T23" fmla="*/ 195 h 258"/>
                <a:gd name="T24" fmla="*/ 199 w 298"/>
                <a:gd name="T25" fmla="*/ 157 h 258"/>
                <a:gd name="T26" fmla="*/ 190 w 298"/>
                <a:gd name="T27" fmla="*/ 135 h 258"/>
                <a:gd name="T28" fmla="*/ 203 w 298"/>
                <a:gd name="T29" fmla="*/ 135 h 258"/>
                <a:gd name="T30" fmla="*/ 219 w 298"/>
                <a:gd name="T31" fmla="*/ 135 h 258"/>
                <a:gd name="T32" fmla="*/ 235 w 298"/>
                <a:gd name="T33" fmla="*/ 135 h 258"/>
                <a:gd name="T34" fmla="*/ 249 w 298"/>
                <a:gd name="T35" fmla="*/ 138 h 258"/>
                <a:gd name="T36" fmla="*/ 263 w 298"/>
                <a:gd name="T37" fmla="*/ 140 h 258"/>
                <a:gd name="T38" fmla="*/ 281 w 298"/>
                <a:gd name="T39" fmla="*/ 144 h 258"/>
                <a:gd name="T40" fmla="*/ 291 w 298"/>
                <a:gd name="T41" fmla="*/ 151 h 258"/>
                <a:gd name="T42" fmla="*/ 298 w 298"/>
                <a:gd name="T43" fmla="*/ 161 h 258"/>
                <a:gd name="T44" fmla="*/ 291 w 298"/>
                <a:gd name="T45" fmla="*/ 144 h 258"/>
                <a:gd name="T46" fmla="*/ 276 w 298"/>
                <a:gd name="T47" fmla="*/ 123 h 258"/>
                <a:gd name="T48" fmla="*/ 253 w 298"/>
                <a:gd name="T49" fmla="*/ 92 h 258"/>
                <a:gd name="T50" fmla="*/ 227 w 298"/>
                <a:gd name="T51" fmla="*/ 63 h 258"/>
                <a:gd name="T52" fmla="*/ 197 w 298"/>
                <a:gd name="T53" fmla="*/ 39 h 258"/>
                <a:gd name="T54" fmla="*/ 164 w 298"/>
                <a:gd name="T55" fmla="*/ 16 h 258"/>
                <a:gd name="T56" fmla="*/ 130 w 298"/>
                <a:gd name="T57" fmla="*/ 3 h 258"/>
                <a:gd name="T58" fmla="*/ 95 w 298"/>
                <a:gd name="T59" fmla="*/ 0 h 2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8"/>
                <a:gd name="T91" fmla="*/ 0 h 258"/>
                <a:gd name="T92" fmla="*/ 298 w 298"/>
                <a:gd name="T93" fmla="*/ 258 h 2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close/>
                </a:path>
              </a:pathLst>
            </a:custGeom>
            <a:solidFill>
              <a:srgbClr val="3F3F3F"/>
            </a:solidFill>
            <a:ln w="9525">
              <a:solidFill>
                <a:srgbClr val="0000FF"/>
              </a:solidFill>
              <a:round/>
              <a:headEnd/>
              <a:tailEnd/>
            </a:ln>
          </p:spPr>
          <p:txBody>
            <a:bodyPr/>
            <a:lstStyle/>
            <a:p>
              <a:endParaRPr lang="vi-VN" sz="1050"/>
            </a:p>
          </p:txBody>
        </p:sp>
        <p:sp>
          <p:nvSpPr>
            <p:cNvPr id="20501" name="Freeform 23"/>
            <p:cNvSpPr>
              <a:spLocks/>
            </p:cNvSpPr>
            <p:nvPr/>
          </p:nvSpPr>
          <p:spPr bwMode="auto">
            <a:xfrm>
              <a:off x="5954" y="3514"/>
              <a:ext cx="298" cy="258"/>
            </a:xfrm>
            <a:custGeom>
              <a:avLst/>
              <a:gdLst>
                <a:gd name="T0" fmla="*/ 95 w 298"/>
                <a:gd name="T1" fmla="*/ 0 h 258"/>
                <a:gd name="T2" fmla="*/ 0 w 298"/>
                <a:gd name="T3" fmla="*/ 101 h 258"/>
                <a:gd name="T4" fmla="*/ 0 w 298"/>
                <a:gd name="T5" fmla="*/ 101 h 258"/>
                <a:gd name="T6" fmla="*/ 16 w 298"/>
                <a:gd name="T7" fmla="*/ 105 h 258"/>
                <a:gd name="T8" fmla="*/ 42 w 298"/>
                <a:gd name="T9" fmla="*/ 121 h 258"/>
                <a:gd name="T10" fmla="*/ 74 w 298"/>
                <a:gd name="T11" fmla="*/ 138 h 258"/>
                <a:gd name="T12" fmla="*/ 104 w 298"/>
                <a:gd name="T13" fmla="*/ 160 h 258"/>
                <a:gd name="T14" fmla="*/ 134 w 298"/>
                <a:gd name="T15" fmla="*/ 185 h 258"/>
                <a:gd name="T16" fmla="*/ 160 w 298"/>
                <a:gd name="T17" fmla="*/ 208 h 258"/>
                <a:gd name="T18" fmla="*/ 180 w 298"/>
                <a:gd name="T19" fmla="*/ 235 h 258"/>
                <a:gd name="T20" fmla="*/ 190 w 298"/>
                <a:gd name="T21" fmla="*/ 258 h 258"/>
                <a:gd name="T22" fmla="*/ 190 w 298"/>
                <a:gd name="T23" fmla="*/ 258 h 258"/>
                <a:gd name="T24" fmla="*/ 197 w 298"/>
                <a:gd name="T25" fmla="*/ 234 h 258"/>
                <a:gd name="T26" fmla="*/ 202 w 298"/>
                <a:gd name="T27" fmla="*/ 195 h 258"/>
                <a:gd name="T28" fmla="*/ 199 w 298"/>
                <a:gd name="T29" fmla="*/ 157 h 258"/>
                <a:gd name="T30" fmla="*/ 190 w 298"/>
                <a:gd name="T31" fmla="*/ 135 h 258"/>
                <a:gd name="T32" fmla="*/ 190 w 298"/>
                <a:gd name="T33" fmla="*/ 135 h 258"/>
                <a:gd name="T34" fmla="*/ 203 w 298"/>
                <a:gd name="T35" fmla="*/ 135 h 258"/>
                <a:gd name="T36" fmla="*/ 219 w 298"/>
                <a:gd name="T37" fmla="*/ 135 h 258"/>
                <a:gd name="T38" fmla="*/ 235 w 298"/>
                <a:gd name="T39" fmla="*/ 135 h 258"/>
                <a:gd name="T40" fmla="*/ 249 w 298"/>
                <a:gd name="T41" fmla="*/ 138 h 258"/>
                <a:gd name="T42" fmla="*/ 263 w 298"/>
                <a:gd name="T43" fmla="*/ 140 h 258"/>
                <a:gd name="T44" fmla="*/ 281 w 298"/>
                <a:gd name="T45" fmla="*/ 144 h 258"/>
                <a:gd name="T46" fmla="*/ 291 w 298"/>
                <a:gd name="T47" fmla="*/ 151 h 258"/>
                <a:gd name="T48" fmla="*/ 298 w 298"/>
                <a:gd name="T49" fmla="*/ 161 h 258"/>
                <a:gd name="T50" fmla="*/ 298 w 298"/>
                <a:gd name="T51" fmla="*/ 161 h 258"/>
                <a:gd name="T52" fmla="*/ 291 w 298"/>
                <a:gd name="T53" fmla="*/ 144 h 258"/>
                <a:gd name="T54" fmla="*/ 276 w 298"/>
                <a:gd name="T55" fmla="*/ 123 h 258"/>
                <a:gd name="T56" fmla="*/ 253 w 298"/>
                <a:gd name="T57" fmla="*/ 92 h 258"/>
                <a:gd name="T58" fmla="*/ 227 w 298"/>
                <a:gd name="T59" fmla="*/ 63 h 258"/>
                <a:gd name="T60" fmla="*/ 197 w 298"/>
                <a:gd name="T61" fmla="*/ 39 h 258"/>
                <a:gd name="T62" fmla="*/ 164 w 298"/>
                <a:gd name="T63" fmla="*/ 16 h 258"/>
                <a:gd name="T64" fmla="*/ 130 w 298"/>
                <a:gd name="T65" fmla="*/ 3 h 258"/>
                <a:gd name="T66" fmla="*/ 95 w 298"/>
                <a:gd name="T67" fmla="*/ 0 h 2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98"/>
                <a:gd name="T103" fmla="*/ 0 h 258"/>
                <a:gd name="T104" fmla="*/ 298 w 298"/>
                <a:gd name="T105" fmla="*/ 258 h 25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path>
              </a:pathLst>
            </a:custGeom>
            <a:solidFill>
              <a:srgbClr val="FFFF00"/>
            </a:solidFill>
            <a:ln w="0">
              <a:solidFill>
                <a:srgbClr val="0000FF"/>
              </a:solidFill>
              <a:prstDash val="solid"/>
              <a:round/>
              <a:headEnd/>
              <a:tailEnd/>
            </a:ln>
          </p:spPr>
          <p:txBody>
            <a:bodyPr/>
            <a:lstStyle/>
            <a:p>
              <a:endParaRPr lang="vi-VN" sz="1050"/>
            </a:p>
          </p:txBody>
        </p:sp>
        <p:sp>
          <p:nvSpPr>
            <p:cNvPr id="20502" name="Freeform 24"/>
            <p:cNvSpPr>
              <a:spLocks/>
            </p:cNvSpPr>
            <p:nvPr/>
          </p:nvSpPr>
          <p:spPr bwMode="auto">
            <a:xfrm>
              <a:off x="5006" y="3406"/>
              <a:ext cx="309" cy="320"/>
            </a:xfrm>
            <a:custGeom>
              <a:avLst/>
              <a:gdLst>
                <a:gd name="T0" fmla="*/ 309 w 309"/>
                <a:gd name="T1" fmla="*/ 320 h 320"/>
                <a:gd name="T2" fmla="*/ 261 w 309"/>
                <a:gd name="T3" fmla="*/ 298 h 320"/>
                <a:gd name="T4" fmla="*/ 225 w 309"/>
                <a:gd name="T5" fmla="*/ 274 h 320"/>
                <a:gd name="T6" fmla="*/ 201 w 309"/>
                <a:gd name="T7" fmla="*/ 248 h 320"/>
                <a:gd name="T8" fmla="*/ 182 w 309"/>
                <a:gd name="T9" fmla="*/ 220 h 320"/>
                <a:gd name="T10" fmla="*/ 169 w 309"/>
                <a:gd name="T11" fmla="*/ 193 h 320"/>
                <a:gd name="T12" fmla="*/ 159 w 309"/>
                <a:gd name="T13" fmla="*/ 167 h 320"/>
                <a:gd name="T14" fmla="*/ 150 w 309"/>
                <a:gd name="T15" fmla="*/ 141 h 320"/>
                <a:gd name="T16" fmla="*/ 139 w 309"/>
                <a:gd name="T17" fmla="*/ 115 h 320"/>
                <a:gd name="T18" fmla="*/ 127 w 309"/>
                <a:gd name="T19" fmla="*/ 82 h 320"/>
                <a:gd name="T20" fmla="*/ 132 w 309"/>
                <a:gd name="T21" fmla="*/ 62 h 320"/>
                <a:gd name="T22" fmla="*/ 146 w 309"/>
                <a:gd name="T23" fmla="*/ 56 h 320"/>
                <a:gd name="T24" fmla="*/ 165 w 309"/>
                <a:gd name="T25" fmla="*/ 62 h 320"/>
                <a:gd name="T26" fmla="*/ 37 w 309"/>
                <a:gd name="T27" fmla="*/ 8 h 320"/>
                <a:gd name="T28" fmla="*/ 17 w 309"/>
                <a:gd name="T29" fmla="*/ 0 h 320"/>
                <a:gd name="T30" fmla="*/ 4 w 309"/>
                <a:gd name="T31" fmla="*/ 8 h 320"/>
                <a:gd name="T32" fmla="*/ 0 w 309"/>
                <a:gd name="T33" fmla="*/ 29 h 320"/>
                <a:gd name="T34" fmla="*/ 11 w 309"/>
                <a:gd name="T35" fmla="*/ 62 h 320"/>
                <a:gd name="T36" fmla="*/ 21 w 309"/>
                <a:gd name="T37" fmla="*/ 88 h 320"/>
                <a:gd name="T38" fmla="*/ 30 w 309"/>
                <a:gd name="T39" fmla="*/ 112 h 320"/>
                <a:gd name="T40" fmla="*/ 41 w 309"/>
                <a:gd name="T41" fmla="*/ 141 h 320"/>
                <a:gd name="T42" fmla="*/ 54 w 309"/>
                <a:gd name="T43" fmla="*/ 167 h 320"/>
                <a:gd name="T44" fmla="*/ 71 w 309"/>
                <a:gd name="T45" fmla="*/ 196 h 320"/>
                <a:gd name="T46" fmla="*/ 97 w 309"/>
                <a:gd name="T47" fmla="*/ 220 h 320"/>
                <a:gd name="T48" fmla="*/ 132 w 309"/>
                <a:gd name="T49" fmla="*/ 248 h 320"/>
                <a:gd name="T50" fmla="*/ 178 w 309"/>
                <a:gd name="T51" fmla="*/ 269 h 320"/>
                <a:gd name="T52" fmla="*/ 309 w 309"/>
                <a:gd name="T53" fmla="*/ 320 h 3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9"/>
                <a:gd name="T82" fmla="*/ 0 h 320"/>
                <a:gd name="T83" fmla="*/ 309 w 309"/>
                <a:gd name="T84" fmla="*/ 320 h 32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9" h="320">
                  <a:moveTo>
                    <a:pt x="309" y="320"/>
                  </a:moveTo>
                  <a:lnTo>
                    <a:pt x="261" y="298"/>
                  </a:lnTo>
                  <a:lnTo>
                    <a:pt x="225" y="274"/>
                  </a:lnTo>
                  <a:lnTo>
                    <a:pt x="201" y="248"/>
                  </a:lnTo>
                  <a:lnTo>
                    <a:pt x="182" y="220"/>
                  </a:lnTo>
                  <a:lnTo>
                    <a:pt x="169" y="193"/>
                  </a:lnTo>
                  <a:lnTo>
                    <a:pt x="159" y="167"/>
                  </a:lnTo>
                  <a:lnTo>
                    <a:pt x="150" y="141"/>
                  </a:lnTo>
                  <a:lnTo>
                    <a:pt x="139" y="115"/>
                  </a:lnTo>
                  <a:lnTo>
                    <a:pt x="127" y="82"/>
                  </a:lnTo>
                  <a:lnTo>
                    <a:pt x="132" y="62"/>
                  </a:lnTo>
                  <a:lnTo>
                    <a:pt x="146" y="56"/>
                  </a:lnTo>
                  <a:lnTo>
                    <a:pt x="165" y="62"/>
                  </a:lnTo>
                  <a:lnTo>
                    <a:pt x="37" y="8"/>
                  </a:lnTo>
                  <a:lnTo>
                    <a:pt x="17" y="0"/>
                  </a:lnTo>
                  <a:lnTo>
                    <a:pt x="4" y="8"/>
                  </a:lnTo>
                  <a:lnTo>
                    <a:pt x="0" y="29"/>
                  </a:lnTo>
                  <a:lnTo>
                    <a:pt x="11" y="62"/>
                  </a:lnTo>
                  <a:lnTo>
                    <a:pt x="21" y="88"/>
                  </a:lnTo>
                  <a:lnTo>
                    <a:pt x="30" y="112"/>
                  </a:lnTo>
                  <a:lnTo>
                    <a:pt x="41" y="141"/>
                  </a:lnTo>
                  <a:lnTo>
                    <a:pt x="54" y="167"/>
                  </a:lnTo>
                  <a:lnTo>
                    <a:pt x="71" y="196"/>
                  </a:lnTo>
                  <a:lnTo>
                    <a:pt x="97" y="220"/>
                  </a:lnTo>
                  <a:lnTo>
                    <a:pt x="132" y="248"/>
                  </a:lnTo>
                  <a:lnTo>
                    <a:pt x="178" y="269"/>
                  </a:lnTo>
                  <a:lnTo>
                    <a:pt x="309" y="320"/>
                  </a:lnTo>
                  <a:close/>
                </a:path>
              </a:pathLst>
            </a:custGeom>
            <a:solidFill>
              <a:srgbClr val="FFFFFF"/>
            </a:solidFill>
            <a:ln w="9525">
              <a:solidFill>
                <a:srgbClr val="0000FF"/>
              </a:solidFill>
              <a:round/>
              <a:headEnd/>
              <a:tailEnd/>
            </a:ln>
          </p:spPr>
          <p:txBody>
            <a:bodyPr/>
            <a:lstStyle/>
            <a:p>
              <a:endParaRPr lang="vi-VN" sz="1050"/>
            </a:p>
          </p:txBody>
        </p:sp>
        <p:sp>
          <p:nvSpPr>
            <p:cNvPr id="20503" name="Freeform 25"/>
            <p:cNvSpPr>
              <a:spLocks/>
            </p:cNvSpPr>
            <p:nvPr/>
          </p:nvSpPr>
          <p:spPr bwMode="auto">
            <a:xfrm>
              <a:off x="5006" y="3406"/>
              <a:ext cx="309" cy="320"/>
            </a:xfrm>
            <a:custGeom>
              <a:avLst/>
              <a:gdLst>
                <a:gd name="T0" fmla="*/ 309 w 309"/>
                <a:gd name="T1" fmla="*/ 320 h 320"/>
                <a:gd name="T2" fmla="*/ 309 w 309"/>
                <a:gd name="T3" fmla="*/ 320 h 320"/>
                <a:gd name="T4" fmla="*/ 261 w 309"/>
                <a:gd name="T5" fmla="*/ 298 h 320"/>
                <a:gd name="T6" fmla="*/ 225 w 309"/>
                <a:gd name="T7" fmla="*/ 274 h 320"/>
                <a:gd name="T8" fmla="*/ 201 w 309"/>
                <a:gd name="T9" fmla="*/ 248 h 320"/>
                <a:gd name="T10" fmla="*/ 182 w 309"/>
                <a:gd name="T11" fmla="*/ 220 h 320"/>
                <a:gd name="T12" fmla="*/ 169 w 309"/>
                <a:gd name="T13" fmla="*/ 193 h 320"/>
                <a:gd name="T14" fmla="*/ 159 w 309"/>
                <a:gd name="T15" fmla="*/ 167 h 320"/>
                <a:gd name="T16" fmla="*/ 150 w 309"/>
                <a:gd name="T17" fmla="*/ 141 h 320"/>
                <a:gd name="T18" fmla="*/ 139 w 309"/>
                <a:gd name="T19" fmla="*/ 115 h 320"/>
                <a:gd name="T20" fmla="*/ 139 w 309"/>
                <a:gd name="T21" fmla="*/ 115 h 320"/>
                <a:gd name="T22" fmla="*/ 127 w 309"/>
                <a:gd name="T23" fmla="*/ 82 h 320"/>
                <a:gd name="T24" fmla="*/ 132 w 309"/>
                <a:gd name="T25" fmla="*/ 62 h 320"/>
                <a:gd name="T26" fmla="*/ 146 w 309"/>
                <a:gd name="T27" fmla="*/ 56 h 320"/>
                <a:gd name="T28" fmla="*/ 165 w 309"/>
                <a:gd name="T29" fmla="*/ 62 h 320"/>
                <a:gd name="T30" fmla="*/ 37 w 309"/>
                <a:gd name="T31" fmla="*/ 8 h 320"/>
                <a:gd name="T32" fmla="*/ 37 w 309"/>
                <a:gd name="T33" fmla="*/ 8 h 320"/>
                <a:gd name="T34" fmla="*/ 17 w 309"/>
                <a:gd name="T35" fmla="*/ 0 h 320"/>
                <a:gd name="T36" fmla="*/ 4 w 309"/>
                <a:gd name="T37" fmla="*/ 8 h 320"/>
                <a:gd name="T38" fmla="*/ 0 w 309"/>
                <a:gd name="T39" fmla="*/ 29 h 320"/>
                <a:gd name="T40" fmla="*/ 11 w 309"/>
                <a:gd name="T41" fmla="*/ 62 h 320"/>
                <a:gd name="T42" fmla="*/ 11 w 309"/>
                <a:gd name="T43" fmla="*/ 62 h 320"/>
                <a:gd name="T44" fmla="*/ 21 w 309"/>
                <a:gd name="T45" fmla="*/ 88 h 320"/>
                <a:gd name="T46" fmla="*/ 30 w 309"/>
                <a:gd name="T47" fmla="*/ 112 h 320"/>
                <a:gd name="T48" fmla="*/ 41 w 309"/>
                <a:gd name="T49" fmla="*/ 141 h 320"/>
                <a:gd name="T50" fmla="*/ 54 w 309"/>
                <a:gd name="T51" fmla="*/ 167 h 320"/>
                <a:gd name="T52" fmla="*/ 71 w 309"/>
                <a:gd name="T53" fmla="*/ 196 h 320"/>
                <a:gd name="T54" fmla="*/ 97 w 309"/>
                <a:gd name="T55" fmla="*/ 220 h 320"/>
                <a:gd name="T56" fmla="*/ 132 w 309"/>
                <a:gd name="T57" fmla="*/ 248 h 320"/>
                <a:gd name="T58" fmla="*/ 178 w 309"/>
                <a:gd name="T59" fmla="*/ 269 h 320"/>
                <a:gd name="T60" fmla="*/ 309 w 309"/>
                <a:gd name="T61" fmla="*/ 320 h 32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09"/>
                <a:gd name="T94" fmla="*/ 0 h 320"/>
                <a:gd name="T95" fmla="*/ 309 w 309"/>
                <a:gd name="T96" fmla="*/ 320 h 32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09" h="320">
                  <a:moveTo>
                    <a:pt x="309" y="320"/>
                  </a:moveTo>
                  <a:lnTo>
                    <a:pt x="309" y="320"/>
                  </a:lnTo>
                  <a:lnTo>
                    <a:pt x="261" y="298"/>
                  </a:lnTo>
                  <a:lnTo>
                    <a:pt x="225" y="274"/>
                  </a:lnTo>
                  <a:lnTo>
                    <a:pt x="201" y="248"/>
                  </a:lnTo>
                  <a:lnTo>
                    <a:pt x="182" y="220"/>
                  </a:lnTo>
                  <a:lnTo>
                    <a:pt x="169" y="193"/>
                  </a:lnTo>
                  <a:lnTo>
                    <a:pt x="159" y="167"/>
                  </a:lnTo>
                  <a:lnTo>
                    <a:pt x="150" y="141"/>
                  </a:lnTo>
                  <a:lnTo>
                    <a:pt x="139" y="115"/>
                  </a:lnTo>
                  <a:lnTo>
                    <a:pt x="127" y="82"/>
                  </a:lnTo>
                  <a:lnTo>
                    <a:pt x="132" y="62"/>
                  </a:lnTo>
                  <a:lnTo>
                    <a:pt x="146" y="56"/>
                  </a:lnTo>
                  <a:lnTo>
                    <a:pt x="165" y="62"/>
                  </a:lnTo>
                  <a:lnTo>
                    <a:pt x="37" y="8"/>
                  </a:lnTo>
                  <a:lnTo>
                    <a:pt x="17" y="0"/>
                  </a:lnTo>
                  <a:lnTo>
                    <a:pt x="4" y="8"/>
                  </a:lnTo>
                  <a:lnTo>
                    <a:pt x="0" y="29"/>
                  </a:lnTo>
                  <a:lnTo>
                    <a:pt x="11" y="62"/>
                  </a:lnTo>
                  <a:lnTo>
                    <a:pt x="21" y="88"/>
                  </a:lnTo>
                  <a:lnTo>
                    <a:pt x="30" y="112"/>
                  </a:lnTo>
                  <a:lnTo>
                    <a:pt x="41" y="141"/>
                  </a:lnTo>
                  <a:lnTo>
                    <a:pt x="54" y="167"/>
                  </a:lnTo>
                  <a:lnTo>
                    <a:pt x="71" y="196"/>
                  </a:lnTo>
                  <a:lnTo>
                    <a:pt x="97" y="220"/>
                  </a:lnTo>
                  <a:lnTo>
                    <a:pt x="132" y="248"/>
                  </a:lnTo>
                  <a:lnTo>
                    <a:pt x="178" y="269"/>
                  </a:lnTo>
                  <a:lnTo>
                    <a:pt x="309" y="320"/>
                  </a:lnTo>
                </a:path>
              </a:pathLst>
            </a:custGeom>
            <a:solidFill>
              <a:srgbClr val="0000FF"/>
            </a:solidFill>
            <a:ln w="0">
              <a:solidFill>
                <a:srgbClr val="0000FF"/>
              </a:solidFill>
              <a:prstDash val="solid"/>
              <a:round/>
              <a:headEnd/>
              <a:tailEnd/>
            </a:ln>
          </p:spPr>
          <p:txBody>
            <a:bodyPr/>
            <a:lstStyle/>
            <a:p>
              <a:endParaRPr lang="vi-VN" sz="1050"/>
            </a:p>
          </p:txBody>
        </p:sp>
        <p:sp>
          <p:nvSpPr>
            <p:cNvPr id="20504" name="Freeform 26"/>
            <p:cNvSpPr>
              <a:spLocks/>
            </p:cNvSpPr>
            <p:nvPr/>
          </p:nvSpPr>
          <p:spPr bwMode="auto">
            <a:xfrm>
              <a:off x="5073" y="2795"/>
              <a:ext cx="1362" cy="710"/>
            </a:xfrm>
            <a:custGeom>
              <a:avLst/>
              <a:gdLst>
                <a:gd name="T0" fmla="*/ 43 w 1362"/>
                <a:gd name="T1" fmla="*/ 80 h 710"/>
                <a:gd name="T2" fmla="*/ 16 w 1362"/>
                <a:gd name="T3" fmla="*/ 113 h 710"/>
                <a:gd name="T4" fmla="*/ 12 w 1362"/>
                <a:gd name="T5" fmla="*/ 159 h 710"/>
                <a:gd name="T6" fmla="*/ 62 w 1362"/>
                <a:gd name="T7" fmla="*/ 329 h 710"/>
                <a:gd name="T8" fmla="*/ 125 w 1362"/>
                <a:gd name="T9" fmla="*/ 536 h 710"/>
                <a:gd name="T10" fmla="*/ 174 w 1362"/>
                <a:gd name="T11" fmla="*/ 690 h 710"/>
                <a:gd name="T12" fmla="*/ 194 w 1362"/>
                <a:gd name="T13" fmla="*/ 710 h 710"/>
                <a:gd name="T14" fmla="*/ 230 w 1362"/>
                <a:gd name="T15" fmla="*/ 707 h 710"/>
                <a:gd name="T16" fmla="*/ 285 w 1362"/>
                <a:gd name="T17" fmla="*/ 699 h 710"/>
                <a:gd name="T18" fmla="*/ 347 w 1362"/>
                <a:gd name="T19" fmla="*/ 690 h 710"/>
                <a:gd name="T20" fmla="*/ 410 w 1362"/>
                <a:gd name="T21" fmla="*/ 678 h 710"/>
                <a:gd name="T22" fmla="*/ 472 w 1362"/>
                <a:gd name="T23" fmla="*/ 664 h 710"/>
                <a:gd name="T24" fmla="*/ 526 w 1362"/>
                <a:gd name="T25" fmla="*/ 650 h 710"/>
                <a:gd name="T26" fmla="*/ 568 w 1362"/>
                <a:gd name="T27" fmla="*/ 632 h 710"/>
                <a:gd name="T28" fmla="*/ 605 w 1362"/>
                <a:gd name="T29" fmla="*/ 615 h 710"/>
                <a:gd name="T30" fmla="*/ 641 w 1362"/>
                <a:gd name="T31" fmla="*/ 606 h 710"/>
                <a:gd name="T32" fmla="*/ 669 w 1362"/>
                <a:gd name="T33" fmla="*/ 615 h 710"/>
                <a:gd name="T34" fmla="*/ 677 w 1362"/>
                <a:gd name="T35" fmla="*/ 635 h 710"/>
                <a:gd name="T36" fmla="*/ 697 w 1362"/>
                <a:gd name="T37" fmla="*/ 645 h 710"/>
                <a:gd name="T38" fmla="*/ 755 w 1362"/>
                <a:gd name="T39" fmla="*/ 640 h 710"/>
                <a:gd name="T40" fmla="*/ 818 w 1362"/>
                <a:gd name="T41" fmla="*/ 635 h 710"/>
                <a:gd name="T42" fmla="*/ 863 w 1362"/>
                <a:gd name="T43" fmla="*/ 632 h 710"/>
                <a:gd name="T44" fmla="*/ 873 w 1362"/>
                <a:gd name="T45" fmla="*/ 622 h 710"/>
                <a:gd name="T46" fmla="*/ 887 w 1362"/>
                <a:gd name="T47" fmla="*/ 603 h 710"/>
                <a:gd name="T48" fmla="*/ 910 w 1362"/>
                <a:gd name="T49" fmla="*/ 592 h 710"/>
                <a:gd name="T50" fmla="*/ 940 w 1362"/>
                <a:gd name="T51" fmla="*/ 593 h 710"/>
                <a:gd name="T52" fmla="*/ 972 w 1362"/>
                <a:gd name="T53" fmla="*/ 603 h 710"/>
                <a:gd name="T54" fmla="*/ 1012 w 1362"/>
                <a:gd name="T55" fmla="*/ 611 h 710"/>
                <a:gd name="T56" fmla="*/ 1070 w 1362"/>
                <a:gd name="T57" fmla="*/ 612 h 710"/>
                <a:gd name="T58" fmla="*/ 1134 w 1362"/>
                <a:gd name="T59" fmla="*/ 612 h 710"/>
                <a:gd name="T60" fmla="*/ 1202 w 1362"/>
                <a:gd name="T61" fmla="*/ 611 h 710"/>
                <a:gd name="T62" fmla="*/ 1265 w 1362"/>
                <a:gd name="T63" fmla="*/ 608 h 710"/>
                <a:gd name="T64" fmla="*/ 1317 w 1362"/>
                <a:gd name="T65" fmla="*/ 603 h 710"/>
                <a:gd name="T66" fmla="*/ 1353 w 1362"/>
                <a:gd name="T67" fmla="*/ 602 h 710"/>
                <a:gd name="T68" fmla="*/ 1357 w 1362"/>
                <a:gd name="T69" fmla="*/ 592 h 710"/>
                <a:gd name="T70" fmla="*/ 1334 w 1362"/>
                <a:gd name="T71" fmla="*/ 540 h 710"/>
                <a:gd name="T72" fmla="*/ 1313 w 1362"/>
                <a:gd name="T73" fmla="*/ 484 h 710"/>
                <a:gd name="T74" fmla="*/ 1248 w 1362"/>
                <a:gd name="T75" fmla="*/ 341 h 710"/>
                <a:gd name="T76" fmla="*/ 1172 w 1362"/>
                <a:gd name="T77" fmla="*/ 174 h 710"/>
                <a:gd name="T78" fmla="*/ 1117 w 1362"/>
                <a:gd name="T79" fmla="*/ 52 h 710"/>
                <a:gd name="T80" fmla="*/ 1083 w 1362"/>
                <a:gd name="T81" fmla="*/ 41 h 710"/>
                <a:gd name="T82" fmla="*/ 1019 w 1362"/>
                <a:gd name="T83" fmla="*/ 44 h 710"/>
                <a:gd name="T84" fmla="*/ 946 w 1362"/>
                <a:gd name="T85" fmla="*/ 35 h 710"/>
                <a:gd name="T86" fmla="*/ 864 w 1362"/>
                <a:gd name="T87" fmla="*/ 19 h 710"/>
                <a:gd name="T88" fmla="*/ 785 w 1362"/>
                <a:gd name="T89" fmla="*/ 6 h 710"/>
                <a:gd name="T90" fmla="*/ 713 w 1362"/>
                <a:gd name="T91" fmla="*/ 0 h 710"/>
                <a:gd name="T92" fmla="*/ 654 w 1362"/>
                <a:gd name="T93" fmla="*/ 5 h 710"/>
                <a:gd name="T94" fmla="*/ 611 w 1362"/>
                <a:gd name="T95" fmla="*/ 24 h 710"/>
                <a:gd name="T96" fmla="*/ 565 w 1362"/>
                <a:gd name="T97" fmla="*/ 26 h 710"/>
                <a:gd name="T98" fmla="*/ 498 w 1362"/>
                <a:gd name="T99" fmla="*/ 11 h 710"/>
                <a:gd name="T100" fmla="*/ 433 w 1362"/>
                <a:gd name="T101" fmla="*/ 13 h 710"/>
                <a:gd name="T102" fmla="*/ 371 w 1362"/>
                <a:gd name="T103" fmla="*/ 26 h 710"/>
                <a:gd name="T104" fmla="*/ 309 w 1362"/>
                <a:gd name="T105" fmla="*/ 45 h 710"/>
                <a:gd name="T106" fmla="*/ 246 w 1362"/>
                <a:gd name="T107" fmla="*/ 65 h 710"/>
                <a:gd name="T108" fmla="*/ 175 w 1362"/>
                <a:gd name="T109" fmla="*/ 74 h 710"/>
                <a:gd name="T110" fmla="*/ 101 w 1362"/>
                <a:gd name="T111" fmla="*/ 68 h 71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362"/>
                <a:gd name="T169" fmla="*/ 0 h 710"/>
                <a:gd name="T170" fmla="*/ 1362 w 1362"/>
                <a:gd name="T171" fmla="*/ 710 h 71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362" h="710">
                  <a:moveTo>
                    <a:pt x="59" y="54"/>
                  </a:moveTo>
                  <a:lnTo>
                    <a:pt x="43" y="80"/>
                  </a:lnTo>
                  <a:lnTo>
                    <a:pt x="30" y="99"/>
                  </a:lnTo>
                  <a:lnTo>
                    <a:pt x="16" y="113"/>
                  </a:lnTo>
                  <a:lnTo>
                    <a:pt x="0" y="123"/>
                  </a:lnTo>
                  <a:lnTo>
                    <a:pt x="12" y="159"/>
                  </a:lnTo>
                  <a:lnTo>
                    <a:pt x="35" y="233"/>
                  </a:lnTo>
                  <a:lnTo>
                    <a:pt x="62" y="329"/>
                  </a:lnTo>
                  <a:lnTo>
                    <a:pt x="96" y="435"/>
                  </a:lnTo>
                  <a:lnTo>
                    <a:pt x="125" y="536"/>
                  </a:lnTo>
                  <a:lnTo>
                    <a:pt x="154" y="627"/>
                  </a:lnTo>
                  <a:lnTo>
                    <a:pt x="174" y="690"/>
                  </a:lnTo>
                  <a:lnTo>
                    <a:pt x="180" y="710"/>
                  </a:lnTo>
                  <a:lnTo>
                    <a:pt x="194" y="710"/>
                  </a:lnTo>
                  <a:lnTo>
                    <a:pt x="211" y="709"/>
                  </a:lnTo>
                  <a:lnTo>
                    <a:pt x="230" y="707"/>
                  </a:lnTo>
                  <a:lnTo>
                    <a:pt x="257" y="704"/>
                  </a:lnTo>
                  <a:lnTo>
                    <a:pt x="285" y="699"/>
                  </a:lnTo>
                  <a:lnTo>
                    <a:pt x="313" y="696"/>
                  </a:lnTo>
                  <a:lnTo>
                    <a:pt x="347" y="690"/>
                  </a:lnTo>
                  <a:lnTo>
                    <a:pt x="378" y="686"/>
                  </a:lnTo>
                  <a:lnTo>
                    <a:pt x="410" y="678"/>
                  </a:lnTo>
                  <a:lnTo>
                    <a:pt x="441" y="671"/>
                  </a:lnTo>
                  <a:lnTo>
                    <a:pt x="472" y="664"/>
                  </a:lnTo>
                  <a:lnTo>
                    <a:pt x="500" y="658"/>
                  </a:lnTo>
                  <a:lnTo>
                    <a:pt x="526" y="650"/>
                  </a:lnTo>
                  <a:lnTo>
                    <a:pt x="549" y="641"/>
                  </a:lnTo>
                  <a:lnTo>
                    <a:pt x="568" y="632"/>
                  </a:lnTo>
                  <a:lnTo>
                    <a:pt x="582" y="627"/>
                  </a:lnTo>
                  <a:lnTo>
                    <a:pt x="605" y="615"/>
                  </a:lnTo>
                  <a:lnTo>
                    <a:pt x="627" y="608"/>
                  </a:lnTo>
                  <a:lnTo>
                    <a:pt x="641" y="606"/>
                  </a:lnTo>
                  <a:lnTo>
                    <a:pt x="656" y="608"/>
                  </a:lnTo>
                  <a:lnTo>
                    <a:pt x="669" y="615"/>
                  </a:lnTo>
                  <a:lnTo>
                    <a:pt x="673" y="624"/>
                  </a:lnTo>
                  <a:lnTo>
                    <a:pt x="677" y="635"/>
                  </a:lnTo>
                  <a:lnTo>
                    <a:pt x="680" y="648"/>
                  </a:lnTo>
                  <a:lnTo>
                    <a:pt x="697" y="645"/>
                  </a:lnTo>
                  <a:lnTo>
                    <a:pt x="723" y="641"/>
                  </a:lnTo>
                  <a:lnTo>
                    <a:pt x="755" y="640"/>
                  </a:lnTo>
                  <a:lnTo>
                    <a:pt x="786" y="635"/>
                  </a:lnTo>
                  <a:lnTo>
                    <a:pt x="818" y="635"/>
                  </a:lnTo>
                  <a:lnTo>
                    <a:pt x="845" y="635"/>
                  </a:lnTo>
                  <a:lnTo>
                    <a:pt x="863" y="632"/>
                  </a:lnTo>
                  <a:lnTo>
                    <a:pt x="868" y="632"/>
                  </a:lnTo>
                  <a:lnTo>
                    <a:pt x="873" y="622"/>
                  </a:lnTo>
                  <a:lnTo>
                    <a:pt x="878" y="612"/>
                  </a:lnTo>
                  <a:lnTo>
                    <a:pt x="887" y="603"/>
                  </a:lnTo>
                  <a:lnTo>
                    <a:pt x="897" y="595"/>
                  </a:lnTo>
                  <a:lnTo>
                    <a:pt x="910" y="592"/>
                  </a:lnTo>
                  <a:lnTo>
                    <a:pt x="923" y="592"/>
                  </a:lnTo>
                  <a:lnTo>
                    <a:pt x="940" y="593"/>
                  </a:lnTo>
                  <a:lnTo>
                    <a:pt x="958" y="599"/>
                  </a:lnTo>
                  <a:lnTo>
                    <a:pt x="972" y="603"/>
                  </a:lnTo>
                  <a:lnTo>
                    <a:pt x="989" y="608"/>
                  </a:lnTo>
                  <a:lnTo>
                    <a:pt x="1012" y="611"/>
                  </a:lnTo>
                  <a:lnTo>
                    <a:pt x="1039" y="611"/>
                  </a:lnTo>
                  <a:lnTo>
                    <a:pt x="1070" y="612"/>
                  </a:lnTo>
                  <a:lnTo>
                    <a:pt x="1100" y="612"/>
                  </a:lnTo>
                  <a:lnTo>
                    <a:pt x="1134" y="612"/>
                  </a:lnTo>
                  <a:lnTo>
                    <a:pt x="1167" y="612"/>
                  </a:lnTo>
                  <a:lnTo>
                    <a:pt x="1202" y="611"/>
                  </a:lnTo>
                  <a:lnTo>
                    <a:pt x="1234" y="608"/>
                  </a:lnTo>
                  <a:lnTo>
                    <a:pt x="1265" y="608"/>
                  </a:lnTo>
                  <a:lnTo>
                    <a:pt x="1293" y="606"/>
                  </a:lnTo>
                  <a:lnTo>
                    <a:pt x="1317" y="603"/>
                  </a:lnTo>
                  <a:lnTo>
                    <a:pt x="1339" y="602"/>
                  </a:lnTo>
                  <a:lnTo>
                    <a:pt x="1353" y="602"/>
                  </a:lnTo>
                  <a:lnTo>
                    <a:pt x="1362" y="599"/>
                  </a:lnTo>
                  <a:lnTo>
                    <a:pt x="1357" y="592"/>
                  </a:lnTo>
                  <a:lnTo>
                    <a:pt x="1347" y="569"/>
                  </a:lnTo>
                  <a:lnTo>
                    <a:pt x="1334" y="540"/>
                  </a:lnTo>
                  <a:lnTo>
                    <a:pt x="1330" y="521"/>
                  </a:lnTo>
                  <a:lnTo>
                    <a:pt x="1313" y="484"/>
                  </a:lnTo>
                  <a:lnTo>
                    <a:pt x="1284" y="420"/>
                  </a:lnTo>
                  <a:lnTo>
                    <a:pt x="1248" y="341"/>
                  </a:lnTo>
                  <a:lnTo>
                    <a:pt x="1211" y="256"/>
                  </a:lnTo>
                  <a:lnTo>
                    <a:pt x="1172" y="174"/>
                  </a:lnTo>
                  <a:lnTo>
                    <a:pt x="1139" y="103"/>
                  </a:lnTo>
                  <a:lnTo>
                    <a:pt x="1117" y="52"/>
                  </a:lnTo>
                  <a:lnTo>
                    <a:pt x="1108" y="35"/>
                  </a:lnTo>
                  <a:lnTo>
                    <a:pt x="1083" y="41"/>
                  </a:lnTo>
                  <a:lnTo>
                    <a:pt x="1052" y="44"/>
                  </a:lnTo>
                  <a:lnTo>
                    <a:pt x="1019" y="44"/>
                  </a:lnTo>
                  <a:lnTo>
                    <a:pt x="982" y="39"/>
                  </a:lnTo>
                  <a:lnTo>
                    <a:pt x="946" y="35"/>
                  </a:lnTo>
                  <a:lnTo>
                    <a:pt x="904" y="28"/>
                  </a:lnTo>
                  <a:lnTo>
                    <a:pt x="864" y="19"/>
                  </a:lnTo>
                  <a:lnTo>
                    <a:pt x="827" y="13"/>
                  </a:lnTo>
                  <a:lnTo>
                    <a:pt x="785" y="6"/>
                  </a:lnTo>
                  <a:lnTo>
                    <a:pt x="748" y="2"/>
                  </a:lnTo>
                  <a:lnTo>
                    <a:pt x="713" y="0"/>
                  </a:lnTo>
                  <a:lnTo>
                    <a:pt x="680" y="0"/>
                  </a:lnTo>
                  <a:lnTo>
                    <a:pt x="654" y="5"/>
                  </a:lnTo>
                  <a:lnTo>
                    <a:pt x="631" y="11"/>
                  </a:lnTo>
                  <a:lnTo>
                    <a:pt x="611" y="24"/>
                  </a:lnTo>
                  <a:lnTo>
                    <a:pt x="601" y="41"/>
                  </a:lnTo>
                  <a:lnTo>
                    <a:pt x="565" y="26"/>
                  </a:lnTo>
                  <a:lnTo>
                    <a:pt x="531" y="15"/>
                  </a:lnTo>
                  <a:lnTo>
                    <a:pt x="498" y="11"/>
                  </a:lnTo>
                  <a:lnTo>
                    <a:pt x="464" y="9"/>
                  </a:lnTo>
                  <a:lnTo>
                    <a:pt x="433" y="13"/>
                  </a:lnTo>
                  <a:lnTo>
                    <a:pt x="401" y="19"/>
                  </a:lnTo>
                  <a:lnTo>
                    <a:pt x="371" y="26"/>
                  </a:lnTo>
                  <a:lnTo>
                    <a:pt x="342" y="35"/>
                  </a:lnTo>
                  <a:lnTo>
                    <a:pt x="309" y="45"/>
                  </a:lnTo>
                  <a:lnTo>
                    <a:pt x="278" y="54"/>
                  </a:lnTo>
                  <a:lnTo>
                    <a:pt x="246" y="65"/>
                  </a:lnTo>
                  <a:lnTo>
                    <a:pt x="211" y="70"/>
                  </a:lnTo>
                  <a:lnTo>
                    <a:pt x="175" y="74"/>
                  </a:lnTo>
                  <a:lnTo>
                    <a:pt x="140" y="71"/>
                  </a:lnTo>
                  <a:lnTo>
                    <a:pt x="101" y="68"/>
                  </a:lnTo>
                  <a:lnTo>
                    <a:pt x="59" y="54"/>
                  </a:lnTo>
                  <a:close/>
                </a:path>
              </a:pathLst>
            </a:custGeom>
            <a:solidFill>
              <a:srgbClr val="FFFFFF"/>
            </a:solidFill>
            <a:ln w="9525">
              <a:solidFill>
                <a:srgbClr val="0000FF"/>
              </a:solidFill>
              <a:round/>
              <a:headEnd/>
              <a:tailEnd/>
            </a:ln>
          </p:spPr>
          <p:txBody>
            <a:bodyPr/>
            <a:lstStyle/>
            <a:p>
              <a:endParaRPr lang="vi-VN" sz="1050"/>
            </a:p>
          </p:txBody>
        </p:sp>
        <p:sp>
          <p:nvSpPr>
            <p:cNvPr id="20505" name="Freeform 27"/>
            <p:cNvSpPr>
              <a:spLocks/>
            </p:cNvSpPr>
            <p:nvPr/>
          </p:nvSpPr>
          <p:spPr bwMode="auto">
            <a:xfrm>
              <a:off x="5132" y="2849"/>
              <a:ext cx="1271" cy="564"/>
            </a:xfrm>
            <a:custGeom>
              <a:avLst/>
              <a:gdLst>
                <a:gd name="T0" fmla="*/ 1271 w 1271"/>
                <a:gd name="T1" fmla="*/ 467 h 564"/>
                <a:gd name="T2" fmla="*/ 1271 w 1271"/>
                <a:gd name="T3" fmla="*/ 467 h 564"/>
                <a:gd name="T4" fmla="*/ 1242 w 1271"/>
                <a:gd name="T5" fmla="*/ 480 h 564"/>
                <a:gd name="T6" fmla="*/ 1208 w 1271"/>
                <a:gd name="T7" fmla="*/ 489 h 564"/>
                <a:gd name="T8" fmla="*/ 1172 w 1271"/>
                <a:gd name="T9" fmla="*/ 490 h 564"/>
                <a:gd name="T10" fmla="*/ 1131 w 1271"/>
                <a:gd name="T11" fmla="*/ 489 h 564"/>
                <a:gd name="T12" fmla="*/ 1090 w 1271"/>
                <a:gd name="T13" fmla="*/ 485 h 564"/>
                <a:gd name="T14" fmla="*/ 1048 w 1271"/>
                <a:gd name="T15" fmla="*/ 477 h 564"/>
                <a:gd name="T16" fmla="*/ 1002 w 1271"/>
                <a:gd name="T17" fmla="*/ 469 h 564"/>
                <a:gd name="T18" fmla="*/ 960 w 1271"/>
                <a:gd name="T19" fmla="*/ 463 h 564"/>
                <a:gd name="T20" fmla="*/ 917 w 1271"/>
                <a:gd name="T21" fmla="*/ 456 h 564"/>
                <a:gd name="T22" fmla="*/ 876 w 1271"/>
                <a:gd name="T23" fmla="*/ 451 h 564"/>
                <a:gd name="T24" fmla="*/ 838 w 1271"/>
                <a:gd name="T25" fmla="*/ 451 h 564"/>
                <a:gd name="T26" fmla="*/ 804 w 1271"/>
                <a:gd name="T27" fmla="*/ 454 h 564"/>
                <a:gd name="T28" fmla="*/ 775 w 1271"/>
                <a:gd name="T29" fmla="*/ 463 h 564"/>
                <a:gd name="T30" fmla="*/ 749 w 1271"/>
                <a:gd name="T31" fmla="*/ 477 h 564"/>
                <a:gd name="T32" fmla="*/ 732 w 1271"/>
                <a:gd name="T33" fmla="*/ 502 h 564"/>
                <a:gd name="T34" fmla="*/ 719 w 1271"/>
                <a:gd name="T35" fmla="*/ 532 h 564"/>
                <a:gd name="T36" fmla="*/ 719 w 1271"/>
                <a:gd name="T37" fmla="*/ 532 h 564"/>
                <a:gd name="T38" fmla="*/ 702 w 1271"/>
                <a:gd name="T39" fmla="*/ 505 h 564"/>
                <a:gd name="T40" fmla="*/ 680 w 1271"/>
                <a:gd name="T41" fmla="*/ 485 h 564"/>
                <a:gd name="T42" fmla="*/ 656 w 1271"/>
                <a:gd name="T43" fmla="*/ 474 h 564"/>
                <a:gd name="T44" fmla="*/ 628 w 1271"/>
                <a:gd name="T45" fmla="*/ 467 h 564"/>
                <a:gd name="T46" fmla="*/ 595 w 1271"/>
                <a:gd name="T47" fmla="*/ 467 h 564"/>
                <a:gd name="T48" fmla="*/ 562 w 1271"/>
                <a:gd name="T49" fmla="*/ 474 h 564"/>
                <a:gd name="T50" fmla="*/ 528 w 1271"/>
                <a:gd name="T51" fmla="*/ 482 h 564"/>
                <a:gd name="T52" fmla="*/ 490 w 1271"/>
                <a:gd name="T53" fmla="*/ 495 h 564"/>
                <a:gd name="T54" fmla="*/ 451 w 1271"/>
                <a:gd name="T55" fmla="*/ 509 h 564"/>
                <a:gd name="T56" fmla="*/ 413 w 1271"/>
                <a:gd name="T57" fmla="*/ 522 h 564"/>
                <a:gd name="T58" fmla="*/ 374 w 1271"/>
                <a:gd name="T59" fmla="*/ 535 h 564"/>
                <a:gd name="T60" fmla="*/ 336 w 1271"/>
                <a:gd name="T61" fmla="*/ 545 h 564"/>
                <a:gd name="T62" fmla="*/ 298 w 1271"/>
                <a:gd name="T63" fmla="*/ 554 h 564"/>
                <a:gd name="T64" fmla="*/ 262 w 1271"/>
                <a:gd name="T65" fmla="*/ 561 h 564"/>
                <a:gd name="T66" fmla="*/ 226 w 1271"/>
                <a:gd name="T67" fmla="*/ 564 h 564"/>
                <a:gd name="T68" fmla="*/ 191 w 1271"/>
                <a:gd name="T69" fmla="*/ 558 h 564"/>
                <a:gd name="T70" fmla="*/ 191 w 1271"/>
                <a:gd name="T71" fmla="*/ 558 h 564"/>
                <a:gd name="T72" fmla="*/ 174 w 1271"/>
                <a:gd name="T73" fmla="*/ 511 h 564"/>
                <a:gd name="T74" fmla="*/ 148 w 1271"/>
                <a:gd name="T75" fmla="*/ 437 h 564"/>
                <a:gd name="T76" fmla="*/ 116 w 1271"/>
                <a:gd name="T77" fmla="*/ 346 h 564"/>
                <a:gd name="T78" fmla="*/ 83 w 1271"/>
                <a:gd name="T79" fmla="*/ 249 h 564"/>
                <a:gd name="T80" fmla="*/ 52 w 1271"/>
                <a:gd name="T81" fmla="*/ 156 h 564"/>
                <a:gd name="T82" fmla="*/ 26 w 1271"/>
                <a:gd name="T83" fmla="*/ 78 h 564"/>
                <a:gd name="T84" fmla="*/ 6 w 1271"/>
                <a:gd name="T85" fmla="*/ 23 h 564"/>
                <a:gd name="T86" fmla="*/ 0 w 1271"/>
                <a:gd name="T87" fmla="*/ 0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71"/>
                <a:gd name="T133" fmla="*/ 0 h 564"/>
                <a:gd name="T134" fmla="*/ 1271 w 1271"/>
                <a:gd name="T135" fmla="*/ 564 h 56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71" h="564">
                  <a:moveTo>
                    <a:pt x="1271" y="467"/>
                  </a:moveTo>
                  <a:lnTo>
                    <a:pt x="1271" y="467"/>
                  </a:lnTo>
                  <a:lnTo>
                    <a:pt x="1242" y="480"/>
                  </a:lnTo>
                  <a:lnTo>
                    <a:pt x="1208" y="489"/>
                  </a:lnTo>
                  <a:lnTo>
                    <a:pt x="1172" y="490"/>
                  </a:lnTo>
                  <a:lnTo>
                    <a:pt x="1131" y="489"/>
                  </a:lnTo>
                  <a:lnTo>
                    <a:pt x="1090" y="485"/>
                  </a:lnTo>
                  <a:lnTo>
                    <a:pt x="1048" y="477"/>
                  </a:lnTo>
                  <a:lnTo>
                    <a:pt x="1002" y="469"/>
                  </a:lnTo>
                  <a:lnTo>
                    <a:pt x="960" y="463"/>
                  </a:lnTo>
                  <a:lnTo>
                    <a:pt x="917" y="456"/>
                  </a:lnTo>
                  <a:lnTo>
                    <a:pt x="876" y="451"/>
                  </a:lnTo>
                  <a:lnTo>
                    <a:pt x="838" y="451"/>
                  </a:lnTo>
                  <a:lnTo>
                    <a:pt x="804" y="454"/>
                  </a:lnTo>
                  <a:lnTo>
                    <a:pt x="775" y="463"/>
                  </a:lnTo>
                  <a:lnTo>
                    <a:pt x="749" y="477"/>
                  </a:lnTo>
                  <a:lnTo>
                    <a:pt x="732" y="502"/>
                  </a:lnTo>
                  <a:lnTo>
                    <a:pt x="719" y="532"/>
                  </a:lnTo>
                  <a:lnTo>
                    <a:pt x="702" y="505"/>
                  </a:lnTo>
                  <a:lnTo>
                    <a:pt x="680" y="485"/>
                  </a:lnTo>
                  <a:lnTo>
                    <a:pt x="656" y="474"/>
                  </a:lnTo>
                  <a:lnTo>
                    <a:pt x="628" y="467"/>
                  </a:lnTo>
                  <a:lnTo>
                    <a:pt x="595" y="467"/>
                  </a:lnTo>
                  <a:lnTo>
                    <a:pt x="562" y="474"/>
                  </a:lnTo>
                  <a:lnTo>
                    <a:pt x="528" y="482"/>
                  </a:lnTo>
                  <a:lnTo>
                    <a:pt x="490" y="495"/>
                  </a:lnTo>
                  <a:lnTo>
                    <a:pt x="451" y="509"/>
                  </a:lnTo>
                  <a:lnTo>
                    <a:pt x="413" y="522"/>
                  </a:lnTo>
                  <a:lnTo>
                    <a:pt x="374" y="535"/>
                  </a:lnTo>
                  <a:lnTo>
                    <a:pt x="336" y="545"/>
                  </a:lnTo>
                  <a:lnTo>
                    <a:pt x="298" y="554"/>
                  </a:lnTo>
                  <a:lnTo>
                    <a:pt x="262" y="561"/>
                  </a:lnTo>
                  <a:lnTo>
                    <a:pt x="226" y="564"/>
                  </a:lnTo>
                  <a:lnTo>
                    <a:pt x="191" y="558"/>
                  </a:lnTo>
                  <a:lnTo>
                    <a:pt x="174" y="511"/>
                  </a:lnTo>
                  <a:lnTo>
                    <a:pt x="148" y="437"/>
                  </a:lnTo>
                  <a:lnTo>
                    <a:pt x="116" y="346"/>
                  </a:lnTo>
                  <a:lnTo>
                    <a:pt x="83" y="249"/>
                  </a:lnTo>
                  <a:lnTo>
                    <a:pt x="52" y="156"/>
                  </a:lnTo>
                  <a:lnTo>
                    <a:pt x="26" y="78"/>
                  </a:lnTo>
                  <a:lnTo>
                    <a:pt x="6" y="23"/>
                  </a:lnTo>
                  <a:lnTo>
                    <a:pt x="0" y="0"/>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sz="1050"/>
            </a:p>
          </p:txBody>
        </p:sp>
        <p:sp>
          <p:nvSpPr>
            <p:cNvPr id="20506" name="Freeform 28"/>
            <p:cNvSpPr>
              <a:spLocks/>
            </p:cNvSpPr>
            <p:nvPr/>
          </p:nvSpPr>
          <p:spPr bwMode="auto">
            <a:xfrm>
              <a:off x="5034" y="2881"/>
              <a:ext cx="1441" cy="683"/>
            </a:xfrm>
            <a:custGeom>
              <a:avLst/>
              <a:gdLst>
                <a:gd name="T0" fmla="*/ 1198 w 1441"/>
                <a:gd name="T1" fmla="*/ 23 h 683"/>
                <a:gd name="T2" fmla="*/ 1258 w 1441"/>
                <a:gd name="T3" fmla="*/ 138 h 683"/>
                <a:gd name="T4" fmla="*/ 1431 w 1441"/>
                <a:gd name="T5" fmla="*/ 507 h 683"/>
                <a:gd name="T6" fmla="*/ 1432 w 1441"/>
                <a:gd name="T7" fmla="*/ 549 h 683"/>
                <a:gd name="T8" fmla="*/ 1382 w 1441"/>
                <a:gd name="T9" fmla="*/ 546 h 683"/>
                <a:gd name="T10" fmla="*/ 1297 w 1441"/>
                <a:gd name="T11" fmla="*/ 549 h 683"/>
                <a:gd name="T12" fmla="*/ 1186 w 1441"/>
                <a:gd name="T13" fmla="*/ 549 h 683"/>
                <a:gd name="T14" fmla="*/ 1076 w 1441"/>
                <a:gd name="T15" fmla="*/ 555 h 683"/>
                <a:gd name="T16" fmla="*/ 985 w 1441"/>
                <a:gd name="T17" fmla="*/ 562 h 683"/>
                <a:gd name="T18" fmla="*/ 952 w 1441"/>
                <a:gd name="T19" fmla="*/ 582 h 683"/>
                <a:gd name="T20" fmla="*/ 903 w 1441"/>
                <a:gd name="T21" fmla="*/ 613 h 683"/>
                <a:gd name="T22" fmla="*/ 813 w 1441"/>
                <a:gd name="T23" fmla="*/ 621 h 683"/>
                <a:gd name="T24" fmla="*/ 721 w 1441"/>
                <a:gd name="T25" fmla="*/ 624 h 683"/>
                <a:gd name="T26" fmla="*/ 672 w 1441"/>
                <a:gd name="T27" fmla="*/ 618 h 683"/>
                <a:gd name="T28" fmla="*/ 659 w 1441"/>
                <a:gd name="T29" fmla="*/ 595 h 683"/>
                <a:gd name="T30" fmla="*/ 626 w 1441"/>
                <a:gd name="T31" fmla="*/ 601 h 683"/>
                <a:gd name="T32" fmla="*/ 541 w 1441"/>
                <a:gd name="T33" fmla="*/ 616 h 683"/>
                <a:gd name="T34" fmla="*/ 434 w 1441"/>
                <a:gd name="T35" fmla="*/ 637 h 683"/>
                <a:gd name="T36" fmla="*/ 328 w 1441"/>
                <a:gd name="T37" fmla="*/ 660 h 683"/>
                <a:gd name="T38" fmla="*/ 248 w 1441"/>
                <a:gd name="T39" fmla="*/ 675 h 683"/>
                <a:gd name="T40" fmla="*/ 196 w 1441"/>
                <a:gd name="T41" fmla="*/ 683 h 683"/>
                <a:gd name="T42" fmla="*/ 174 w 1441"/>
                <a:gd name="T43" fmla="*/ 663 h 683"/>
                <a:gd name="T44" fmla="*/ 164 w 1441"/>
                <a:gd name="T45" fmla="*/ 610 h 683"/>
                <a:gd name="T46" fmla="*/ 114 w 1441"/>
                <a:gd name="T47" fmla="*/ 431 h 683"/>
                <a:gd name="T48" fmla="*/ 38 w 1441"/>
                <a:gd name="T49" fmla="*/ 176 h 683"/>
                <a:gd name="T50" fmla="*/ 2 w 1441"/>
                <a:gd name="T51" fmla="*/ 47 h 683"/>
                <a:gd name="T52" fmla="*/ 9 w 1441"/>
                <a:gd name="T53" fmla="*/ 13 h 683"/>
                <a:gd name="T54" fmla="*/ 55 w 1441"/>
                <a:gd name="T55" fmla="*/ 4 h 683"/>
                <a:gd name="T56" fmla="*/ 59 w 1441"/>
                <a:gd name="T57" fmla="*/ 23 h 683"/>
                <a:gd name="T58" fmla="*/ 51 w 1441"/>
                <a:gd name="T59" fmla="*/ 73 h 683"/>
                <a:gd name="T60" fmla="*/ 135 w 1441"/>
                <a:gd name="T61" fmla="*/ 349 h 683"/>
                <a:gd name="T62" fmla="*/ 213 w 1441"/>
                <a:gd name="T63" fmla="*/ 604 h 683"/>
                <a:gd name="T64" fmla="*/ 250 w 1441"/>
                <a:gd name="T65" fmla="*/ 623 h 683"/>
                <a:gd name="T66" fmla="*/ 324 w 1441"/>
                <a:gd name="T67" fmla="*/ 613 h 683"/>
                <a:gd name="T68" fmla="*/ 417 w 1441"/>
                <a:gd name="T69" fmla="*/ 600 h 683"/>
                <a:gd name="T70" fmla="*/ 511 w 1441"/>
                <a:gd name="T71" fmla="*/ 578 h 683"/>
                <a:gd name="T72" fmla="*/ 588 w 1441"/>
                <a:gd name="T73" fmla="*/ 555 h 683"/>
                <a:gd name="T74" fmla="*/ 644 w 1441"/>
                <a:gd name="T75" fmla="*/ 529 h 683"/>
                <a:gd name="T76" fmla="*/ 695 w 1441"/>
                <a:gd name="T77" fmla="*/ 522 h 683"/>
                <a:gd name="T78" fmla="*/ 716 w 1441"/>
                <a:gd name="T79" fmla="*/ 549 h 683"/>
                <a:gd name="T80" fmla="*/ 762 w 1441"/>
                <a:gd name="T81" fmla="*/ 555 h 683"/>
                <a:gd name="T82" fmla="*/ 857 w 1441"/>
                <a:gd name="T83" fmla="*/ 549 h 683"/>
                <a:gd name="T84" fmla="*/ 907 w 1441"/>
                <a:gd name="T85" fmla="*/ 546 h 683"/>
                <a:gd name="T86" fmla="*/ 926 w 1441"/>
                <a:gd name="T87" fmla="*/ 517 h 683"/>
                <a:gd name="T88" fmla="*/ 962 w 1441"/>
                <a:gd name="T89" fmla="*/ 506 h 683"/>
                <a:gd name="T90" fmla="*/ 1011 w 1441"/>
                <a:gd name="T91" fmla="*/ 517 h 683"/>
                <a:gd name="T92" fmla="*/ 1078 w 1441"/>
                <a:gd name="T93" fmla="*/ 525 h 683"/>
                <a:gd name="T94" fmla="*/ 1173 w 1441"/>
                <a:gd name="T95" fmla="*/ 526 h 683"/>
                <a:gd name="T96" fmla="*/ 1273 w 1441"/>
                <a:gd name="T97" fmla="*/ 522 h 683"/>
                <a:gd name="T98" fmla="*/ 1356 w 1441"/>
                <a:gd name="T99" fmla="*/ 517 h 683"/>
                <a:gd name="T100" fmla="*/ 1401 w 1441"/>
                <a:gd name="T101" fmla="*/ 513 h 683"/>
                <a:gd name="T102" fmla="*/ 1373 w 1441"/>
                <a:gd name="T103" fmla="*/ 454 h 683"/>
                <a:gd name="T104" fmla="*/ 1329 w 1441"/>
                <a:gd name="T105" fmla="*/ 344 h 683"/>
                <a:gd name="T106" fmla="*/ 1232 w 1441"/>
                <a:gd name="T107" fmla="*/ 134 h 683"/>
                <a:gd name="T108" fmla="*/ 1179 w 1441"/>
                <a:gd name="T109" fmla="*/ 18 h 68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41"/>
                <a:gd name="T166" fmla="*/ 0 h 683"/>
                <a:gd name="T167" fmla="*/ 1441 w 1441"/>
                <a:gd name="T168" fmla="*/ 683 h 68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41" h="683">
                  <a:moveTo>
                    <a:pt x="1179" y="18"/>
                  </a:moveTo>
                  <a:lnTo>
                    <a:pt x="1188" y="17"/>
                  </a:lnTo>
                  <a:lnTo>
                    <a:pt x="1198" y="23"/>
                  </a:lnTo>
                  <a:lnTo>
                    <a:pt x="1211" y="41"/>
                  </a:lnTo>
                  <a:lnTo>
                    <a:pt x="1229" y="80"/>
                  </a:lnTo>
                  <a:lnTo>
                    <a:pt x="1258" y="138"/>
                  </a:lnTo>
                  <a:lnTo>
                    <a:pt x="1300" y="228"/>
                  </a:lnTo>
                  <a:lnTo>
                    <a:pt x="1356" y="349"/>
                  </a:lnTo>
                  <a:lnTo>
                    <a:pt x="1431" y="507"/>
                  </a:lnTo>
                  <a:lnTo>
                    <a:pt x="1438" y="526"/>
                  </a:lnTo>
                  <a:lnTo>
                    <a:pt x="1441" y="542"/>
                  </a:lnTo>
                  <a:lnTo>
                    <a:pt x="1432" y="549"/>
                  </a:lnTo>
                  <a:lnTo>
                    <a:pt x="1411" y="549"/>
                  </a:lnTo>
                  <a:lnTo>
                    <a:pt x="1399" y="546"/>
                  </a:lnTo>
                  <a:lnTo>
                    <a:pt x="1382" y="546"/>
                  </a:lnTo>
                  <a:lnTo>
                    <a:pt x="1359" y="546"/>
                  </a:lnTo>
                  <a:lnTo>
                    <a:pt x="1330" y="546"/>
                  </a:lnTo>
                  <a:lnTo>
                    <a:pt x="1297" y="549"/>
                  </a:lnTo>
                  <a:lnTo>
                    <a:pt x="1263" y="549"/>
                  </a:lnTo>
                  <a:lnTo>
                    <a:pt x="1225" y="549"/>
                  </a:lnTo>
                  <a:lnTo>
                    <a:pt x="1186" y="549"/>
                  </a:lnTo>
                  <a:lnTo>
                    <a:pt x="1150" y="554"/>
                  </a:lnTo>
                  <a:lnTo>
                    <a:pt x="1110" y="555"/>
                  </a:lnTo>
                  <a:lnTo>
                    <a:pt x="1076" y="555"/>
                  </a:lnTo>
                  <a:lnTo>
                    <a:pt x="1041" y="559"/>
                  </a:lnTo>
                  <a:lnTo>
                    <a:pt x="1011" y="562"/>
                  </a:lnTo>
                  <a:lnTo>
                    <a:pt x="985" y="562"/>
                  </a:lnTo>
                  <a:lnTo>
                    <a:pt x="965" y="562"/>
                  </a:lnTo>
                  <a:lnTo>
                    <a:pt x="949" y="562"/>
                  </a:lnTo>
                  <a:lnTo>
                    <a:pt x="952" y="582"/>
                  </a:lnTo>
                  <a:lnTo>
                    <a:pt x="943" y="600"/>
                  </a:lnTo>
                  <a:lnTo>
                    <a:pt x="929" y="607"/>
                  </a:lnTo>
                  <a:lnTo>
                    <a:pt x="903" y="613"/>
                  </a:lnTo>
                  <a:lnTo>
                    <a:pt x="879" y="618"/>
                  </a:lnTo>
                  <a:lnTo>
                    <a:pt x="846" y="618"/>
                  </a:lnTo>
                  <a:lnTo>
                    <a:pt x="813" y="621"/>
                  </a:lnTo>
                  <a:lnTo>
                    <a:pt x="778" y="623"/>
                  </a:lnTo>
                  <a:lnTo>
                    <a:pt x="748" y="624"/>
                  </a:lnTo>
                  <a:lnTo>
                    <a:pt x="721" y="624"/>
                  </a:lnTo>
                  <a:lnTo>
                    <a:pt x="699" y="624"/>
                  </a:lnTo>
                  <a:lnTo>
                    <a:pt x="685" y="623"/>
                  </a:lnTo>
                  <a:lnTo>
                    <a:pt x="672" y="618"/>
                  </a:lnTo>
                  <a:lnTo>
                    <a:pt x="666" y="613"/>
                  </a:lnTo>
                  <a:lnTo>
                    <a:pt x="660" y="604"/>
                  </a:lnTo>
                  <a:lnTo>
                    <a:pt x="659" y="595"/>
                  </a:lnTo>
                  <a:lnTo>
                    <a:pt x="653" y="595"/>
                  </a:lnTo>
                  <a:lnTo>
                    <a:pt x="644" y="597"/>
                  </a:lnTo>
                  <a:lnTo>
                    <a:pt x="626" y="601"/>
                  </a:lnTo>
                  <a:lnTo>
                    <a:pt x="603" y="605"/>
                  </a:lnTo>
                  <a:lnTo>
                    <a:pt x="574" y="610"/>
                  </a:lnTo>
                  <a:lnTo>
                    <a:pt x="541" y="616"/>
                  </a:lnTo>
                  <a:lnTo>
                    <a:pt x="508" y="623"/>
                  </a:lnTo>
                  <a:lnTo>
                    <a:pt x="472" y="629"/>
                  </a:lnTo>
                  <a:lnTo>
                    <a:pt x="434" y="637"/>
                  </a:lnTo>
                  <a:lnTo>
                    <a:pt x="398" y="644"/>
                  </a:lnTo>
                  <a:lnTo>
                    <a:pt x="364" y="650"/>
                  </a:lnTo>
                  <a:lnTo>
                    <a:pt x="328" y="660"/>
                  </a:lnTo>
                  <a:lnTo>
                    <a:pt x="298" y="666"/>
                  </a:lnTo>
                  <a:lnTo>
                    <a:pt x="272" y="670"/>
                  </a:lnTo>
                  <a:lnTo>
                    <a:pt x="248" y="675"/>
                  </a:lnTo>
                  <a:lnTo>
                    <a:pt x="233" y="679"/>
                  </a:lnTo>
                  <a:lnTo>
                    <a:pt x="210" y="683"/>
                  </a:lnTo>
                  <a:lnTo>
                    <a:pt x="196" y="683"/>
                  </a:lnTo>
                  <a:lnTo>
                    <a:pt x="186" y="682"/>
                  </a:lnTo>
                  <a:lnTo>
                    <a:pt x="179" y="675"/>
                  </a:lnTo>
                  <a:lnTo>
                    <a:pt x="174" y="663"/>
                  </a:lnTo>
                  <a:lnTo>
                    <a:pt x="173" y="646"/>
                  </a:lnTo>
                  <a:lnTo>
                    <a:pt x="170" y="629"/>
                  </a:lnTo>
                  <a:lnTo>
                    <a:pt x="164" y="610"/>
                  </a:lnTo>
                  <a:lnTo>
                    <a:pt x="154" y="572"/>
                  </a:lnTo>
                  <a:lnTo>
                    <a:pt x="137" y="509"/>
                  </a:lnTo>
                  <a:lnTo>
                    <a:pt x="114" y="431"/>
                  </a:lnTo>
                  <a:lnTo>
                    <a:pt x="88" y="341"/>
                  </a:lnTo>
                  <a:lnTo>
                    <a:pt x="61" y="255"/>
                  </a:lnTo>
                  <a:lnTo>
                    <a:pt x="38" y="176"/>
                  </a:lnTo>
                  <a:lnTo>
                    <a:pt x="18" y="109"/>
                  </a:lnTo>
                  <a:lnTo>
                    <a:pt x="6" y="69"/>
                  </a:lnTo>
                  <a:lnTo>
                    <a:pt x="2" y="47"/>
                  </a:lnTo>
                  <a:lnTo>
                    <a:pt x="0" y="30"/>
                  </a:lnTo>
                  <a:lnTo>
                    <a:pt x="2" y="18"/>
                  </a:lnTo>
                  <a:lnTo>
                    <a:pt x="9" y="13"/>
                  </a:lnTo>
                  <a:lnTo>
                    <a:pt x="20" y="8"/>
                  </a:lnTo>
                  <a:lnTo>
                    <a:pt x="35" y="5"/>
                  </a:lnTo>
                  <a:lnTo>
                    <a:pt x="55" y="4"/>
                  </a:lnTo>
                  <a:lnTo>
                    <a:pt x="78" y="0"/>
                  </a:lnTo>
                  <a:lnTo>
                    <a:pt x="69" y="13"/>
                  </a:lnTo>
                  <a:lnTo>
                    <a:pt x="59" y="23"/>
                  </a:lnTo>
                  <a:lnTo>
                    <a:pt x="51" y="31"/>
                  </a:lnTo>
                  <a:lnTo>
                    <a:pt x="39" y="37"/>
                  </a:lnTo>
                  <a:lnTo>
                    <a:pt x="51" y="73"/>
                  </a:lnTo>
                  <a:lnTo>
                    <a:pt x="74" y="147"/>
                  </a:lnTo>
                  <a:lnTo>
                    <a:pt x="101" y="243"/>
                  </a:lnTo>
                  <a:lnTo>
                    <a:pt x="135" y="349"/>
                  </a:lnTo>
                  <a:lnTo>
                    <a:pt x="164" y="450"/>
                  </a:lnTo>
                  <a:lnTo>
                    <a:pt x="193" y="541"/>
                  </a:lnTo>
                  <a:lnTo>
                    <a:pt x="213" y="604"/>
                  </a:lnTo>
                  <a:lnTo>
                    <a:pt x="219" y="624"/>
                  </a:lnTo>
                  <a:lnTo>
                    <a:pt x="233" y="624"/>
                  </a:lnTo>
                  <a:lnTo>
                    <a:pt x="250" y="623"/>
                  </a:lnTo>
                  <a:lnTo>
                    <a:pt x="269" y="621"/>
                  </a:lnTo>
                  <a:lnTo>
                    <a:pt x="296" y="618"/>
                  </a:lnTo>
                  <a:lnTo>
                    <a:pt x="324" y="613"/>
                  </a:lnTo>
                  <a:lnTo>
                    <a:pt x="352" y="610"/>
                  </a:lnTo>
                  <a:lnTo>
                    <a:pt x="386" y="604"/>
                  </a:lnTo>
                  <a:lnTo>
                    <a:pt x="417" y="600"/>
                  </a:lnTo>
                  <a:lnTo>
                    <a:pt x="449" y="592"/>
                  </a:lnTo>
                  <a:lnTo>
                    <a:pt x="480" y="585"/>
                  </a:lnTo>
                  <a:lnTo>
                    <a:pt x="511" y="578"/>
                  </a:lnTo>
                  <a:lnTo>
                    <a:pt x="539" y="572"/>
                  </a:lnTo>
                  <a:lnTo>
                    <a:pt x="565" y="564"/>
                  </a:lnTo>
                  <a:lnTo>
                    <a:pt x="588" y="555"/>
                  </a:lnTo>
                  <a:lnTo>
                    <a:pt x="607" y="546"/>
                  </a:lnTo>
                  <a:lnTo>
                    <a:pt x="621" y="541"/>
                  </a:lnTo>
                  <a:lnTo>
                    <a:pt x="644" y="529"/>
                  </a:lnTo>
                  <a:lnTo>
                    <a:pt x="666" y="522"/>
                  </a:lnTo>
                  <a:lnTo>
                    <a:pt x="680" y="520"/>
                  </a:lnTo>
                  <a:lnTo>
                    <a:pt x="695" y="522"/>
                  </a:lnTo>
                  <a:lnTo>
                    <a:pt x="708" y="529"/>
                  </a:lnTo>
                  <a:lnTo>
                    <a:pt x="712" y="538"/>
                  </a:lnTo>
                  <a:lnTo>
                    <a:pt x="716" y="549"/>
                  </a:lnTo>
                  <a:lnTo>
                    <a:pt x="719" y="562"/>
                  </a:lnTo>
                  <a:lnTo>
                    <a:pt x="736" y="559"/>
                  </a:lnTo>
                  <a:lnTo>
                    <a:pt x="762" y="555"/>
                  </a:lnTo>
                  <a:lnTo>
                    <a:pt x="794" y="554"/>
                  </a:lnTo>
                  <a:lnTo>
                    <a:pt x="825" y="549"/>
                  </a:lnTo>
                  <a:lnTo>
                    <a:pt x="857" y="549"/>
                  </a:lnTo>
                  <a:lnTo>
                    <a:pt x="884" y="549"/>
                  </a:lnTo>
                  <a:lnTo>
                    <a:pt x="902" y="546"/>
                  </a:lnTo>
                  <a:lnTo>
                    <a:pt x="907" y="546"/>
                  </a:lnTo>
                  <a:lnTo>
                    <a:pt x="912" y="536"/>
                  </a:lnTo>
                  <a:lnTo>
                    <a:pt x="917" y="526"/>
                  </a:lnTo>
                  <a:lnTo>
                    <a:pt x="926" y="517"/>
                  </a:lnTo>
                  <a:lnTo>
                    <a:pt x="936" y="509"/>
                  </a:lnTo>
                  <a:lnTo>
                    <a:pt x="949" y="506"/>
                  </a:lnTo>
                  <a:lnTo>
                    <a:pt x="962" y="506"/>
                  </a:lnTo>
                  <a:lnTo>
                    <a:pt x="979" y="507"/>
                  </a:lnTo>
                  <a:lnTo>
                    <a:pt x="997" y="513"/>
                  </a:lnTo>
                  <a:lnTo>
                    <a:pt x="1011" y="517"/>
                  </a:lnTo>
                  <a:lnTo>
                    <a:pt x="1028" y="522"/>
                  </a:lnTo>
                  <a:lnTo>
                    <a:pt x="1051" y="525"/>
                  </a:lnTo>
                  <a:lnTo>
                    <a:pt x="1078" y="525"/>
                  </a:lnTo>
                  <a:lnTo>
                    <a:pt x="1109" y="526"/>
                  </a:lnTo>
                  <a:lnTo>
                    <a:pt x="1139" y="526"/>
                  </a:lnTo>
                  <a:lnTo>
                    <a:pt x="1173" y="526"/>
                  </a:lnTo>
                  <a:lnTo>
                    <a:pt x="1206" y="526"/>
                  </a:lnTo>
                  <a:lnTo>
                    <a:pt x="1241" y="525"/>
                  </a:lnTo>
                  <a:lnTo>
                    <a:pt x="1273" y="522"/>
                  </a:lnTo>
                  <a:lnTo>
                    <a:pt x="1304" y="522"/>
                  </a:lnTo>
                  <a:lnTo>
                    <a:pt x="1332" y="520"/>
                  </a:lnTo>
                  <a:lnTo>
                    <a:pt x="1356" y="517"/>
                  </a:lnTo>
                  <a:lnTo>
                    <a:pt x="1378" y="516"/>
                  </a:lnTo>
                  <a:lnTo>
                    <a:pt x="1392" y="516"/>
                  </a:lnTo>
                  <a:lnTo>
                    <a:pt x="1401" y="513"/>
                  </a:lnTo>
                  <a:lnTo>
                    <a:pt x="1396" y="506"/>
                  </a:lnTo>
                  <a:lnTo>
                    <a:pt x="1386" y="483"/>
                  </a:lnTo>
                  <a:lnTo>
                    <a:pt x="1373" y="454"/>
                  </a:lnTo>
                  <a:lnTo>
                    <a:pt x="1369" y="435"/>
                  </a:lnTo>
                  <a:lnTo>
                    <a:pt x="1355" y="399"/>
                  </a:lnTo>
                  <a:lnTo>
                    <a:pt x="1329" y="344"/>
                  </a:lnTo>
                  <a:lnTo>
                    <a:pt x="1297" y="278"/>
                  </a:lnTo>
                  <a:lnTo>
                    <a:pt x="1264" y="204"/>
                  </a:lnTo>
                  <a:lnTo>
                    <a:pt x="1232" y="134"/>
                  </a:lnTo>
                  <a:lnTo>
                    <a:pt x="1206" y="73"/>
                  </a:lnTo>
                  <a:lnTo>
                    <a:pt x="1186" y="34"/>
                  </a:lnTo>
                  <a:lnTo>
                    <a:pt x="1179" y="18"/>
                  </a:lnTo>
                  <a:close/>
                </a:path>
              </a:pathLst>
            </a:custGeom>
            <a:solidFill>
              <a:srgbClr val="000000"/>
            </a:solidFill>
            <a:ln w="9525">
              <a:solidFill>
                <a:srgbClr val="0000FF"/>
              </a:solidFill>
              <a:round/>
              <a:headEnd/>
              <a:tailEnd/>
            </a:ln>
          </p:spPr>
          <p:txBody>
            <a:bodyPr/>
            <a:lstStyle/>
            <a:p>
              <a:endParaRPr lang="vi-VN" sz="1050"/>
            </a:p>
          </p:txBody>
        </p:sp>
        <p:sp>
          <p:nvSpPr>
            <p:cNvPr id="20507" name="Freeform 29"/>
            <p:cNvSpPr>
              <a:spLocks/>
            </p:cNvSpPr>
            <p:nvPr/>
          </p:nvSpPr>
          <p:spPr bwMode="auto">
            <a:xfrm>
              <a:off x="5073" y="2795"/>
              <a:ext cx="1362" cy="710"/>
            </a:xfrm>
            <a:custGeom>
              <a:avLst/>
              <a:gdLst>
                <a:gd name="T0" fmla="*/ 59 w 1362"/>
                <a:gd name="T1" fmla="*/ 54 h 710"/>
                <a:gd name="T2" fmla="*/ 30 w 1362"/>
                <a:gd name="T3" fmla="*/ 99 h 710"/>
                <a:gd name="T4" fmla="*/ 0 w 1362"/>
                <a:gd name="T5" fmla="*/ 123 h 710"/>
                <a:gd name="T6" fmla="*/ 12 w 1362"/>
                <a:gd name="T7" fmla="*/ 159 h 710"/>
                <a:gd name="T8" fmla="*/ 62 w 1362"/>
                <a:gd name="T9" fmla="*/ 329 h 710"/>
                <a:gd name="T10" fmla="*/ 125 w 1362"/>
                <a:gd name="T11" fmla="*/ 536 h 710"/>
                <a:gd name="T12" fmla="*/ 174 w 1362"/>
                <a:gd name="T13" fmla="*/ 690 h 710"/>
                <a:gd name="T14" fmla="*/ 180 w 1362"/>
                <a:gd name="T15" fmla="*/ 710 h 710"/>
                <a:gd name="T16" fmla="*/ 211 w 1362"/>
                <a:gd name="T17" fmla="*/ 709 h 710"/>
                <a:gd name="T18" fmla="*/ 257 w 1362"/>
                <a:gd name="T19" fmla="*/ 704 h 710"/>
                <a:gd name="T20" fmla="*/ 313 w 1362"/>
                <a:gd name="T21" fmla="*/ 696 h 710"/>
                <a:gd name="T22" fmla="*/ 378 w 1362"/>
                <a:gd name="T23" fmla="*/ 686 h 710"/>
                <a:gd name="T24" fmla="*/ 441 w 1362"/>
                <a:gd name="T25" fmla="*/ 671 h 710"/>
                <a:gd name="T26" fmla="*/ 500 w 1362"/>
                <a:gd name="T27" fmla="*/ 658 h 710"/>
                <a:gd name="T28" fmla="*/ 549 w 1362"/>
                <a:gd name="T29" fmla="*/ 641 h 710"/>
                <a:gd name="T30" fmla="*/ 582 w 1362"/>
                <a:gd name="T31" fmla="*/ 627 h 710"/>
                <a:gd name="T32" fmla="*/ 605 w 1362"/>
                <a:gd name="T33" fmla="*/ 615 h 710"/>
                <a:gd name="T34" fmla="*/ 641 w 1362"/>
                <a:gd name="T35" fmla="*/ 606 h 710"/>
                <a:gd name="T36" fmla="*/ 669 w 1362"/>
                <a:gd name="T37" fmla="*/ 615 h 710"/>
                <a:gd name="T38" fmla="*/ 677 w 1362"/>
                <a:gd name="T39" fmla="*/ 635 h 710"/>
                <a:gd name="T40" fmla="*/ 680 w 1362"/>
                <a:gd name="T41" fmla="*/ 648 h 710"/>
                <a:gd name="T42" fmla="*/ 723 w 1362"/>
                <a:gd name="T43" fmla="*/ 641 h 710"/>
                <a:gd name="T44" fmla="*/ 786 w 1362"/>
                <a:gd name="T45" fmla="*/ 635 h 710"/>
                <a:gd name="T46" fmla="*/ 845 w 1362"/>
                <a:gd name="T47" fmla="*/ 635 h 710"/>
                <a:gd name="T48" fmla="*/ 868 w 1362"/>
                <a:gd name="T49" fmla="*/ 632 h 710"/>
                <a:gd name="T50" fmla="*/ 873 w 1362"/>
                <a:gd name="T51" fmla="*/ 622 h 710"/>
                <a:gd name="T52" fmla="*/ 887 w 1362"/>
                <a:gd name="T53" fmla="*/ 603 h 710"/>
                <a:gd name="T54" fmla="*/ 910 w 1362"/>
                <a:gd name="T55" fmla="*/ 592 h 710"/>
                <a:gd name="T56" fmla="*/ 940 w 1362"/>
                <a:gd name="T57" fmla="*/ 593 h 710"/>
                <a:gd name="T58" fmla="*/ 958 w 1362"/>
                <a:gd name="T59" fmla="*/ 599 h 710"/>
                <a:gd name="T60" fmla="*/ 989 w 1362"/>
                <a:gd name="T61" fmla="*/ 608 h 710"/>
                <a:gd name="T62" fmla="*/ 1039 w 1362"/>
                <a:gd name="T63" fmla="*/ 611 h 710"/>
                <a:gd name="T64" fmla="*/ 1100 w 1362"/>
                <a:gd name="T65" fmla="*/ 612 h 710"/>
                <a:gd name="T66" fmla="*/ 1167 w 1362"/>
                <a:gd name="T67" fmla="*/ 612 h 710"/>
                <a:gd name="T68" fmla="*/ 1234 w 1362"/>
                <a:gd name="T69" fmla="*/ 608 h 710"/>
                <a:gd name="T70" fmla="*/ 1293 w 1362"/>
                <a:gd name="T71" fmla="*/ 606 h 710"/>
                <a:gd name="T72" fmla="*/ 1339 w 1362"/>
                <a:gd name="T73" fmla="*/ 602 h 710"/>
                <a:gd name="T74" fmla="*/ 1362 w 1362"/>
                <a:gd name="T75" fmla="*/ 599 h 710"/>
                <a:gd name="T76" fmla="*/ 1357 w 1362"/>
                <a:gd name="T77" fmla="*/ 592 h 710"/>
                <a:gd name="T78" fmla="*/ 1334 w 1362"/>
                <a:gd name="T79" fmla="*/ 540 h 710"/>
                <a:gd name="T80" fmla="*/ 1330 w 1362"/>
                <a:gd name="T81" fmla="*/ 521 h 710"/>
                <a:gd name="T82" fmla="*/ 1284 w 1362"/>
                <a:gd name="T83" fmla="*/ 420 h 710"/>
                <a:gd name="T84" fmla="*/ 1211 w 1362"/>
                <a:gd name="T85" fmla="*/ 256 h 710"/>
                <a:gd name="T86" fmla="*/ 1139 w 1362"/>
                <a:gd name="T87" fmla="*/ 103 h 710"/>
                <a:gd name="T88" fmla="*/ 1108 w 1362"/>
                <a:gd name="T89" fmla="*/ 35 h 710"/>
                <a:gd name="T90" fmla="*/ 1083 w 1362"/>
                <a:gd name="T91" fmla="*/ 41 h 710"/>
                <a:gd name="T92" fmla="*/ 1019 w 1362"/>
                <a:gd name="T93" fmla="*/ 44 h 710"/>
                <a:gd name="T94" fmla="*/ 946 w 1362"/>
                <a:gd name="T95" fmla="*/ 35 h 710"/>
                <a:gd name="T96" fmla="*/ 864 w 1362"/>
                <a:gd name="T97" fmla="*/ 19 h 710"/>
                <a:gd name="T98" fmla="*/ 785 w 1362"/>
                <a:gd name="T99" fmla="*/ 6 h 710"/>
                <a:gd name="T100" fmla="*/ 713 w 1362"/>
                <a:gd name="T101" fmla="*/ 0 h 710"/>
                <a:gd name="T102" fmla="*/ 654 w 1362"/>
                <a:gd name="T103" fmla="*/ 5 h 710"/>
                <a:gd name="T104" fmla="*/ 611 w 1362"/>
                <a:gd name="T105" fmla="*/ 24 h 710"/>
                <a:gd name="T106" fmla="*/ 601 w 1362"/>
                <a:gd name="T107" fmla="*/ 41 h 710"/>
                <a:gd name="T108" fmla="*/ 531 w 1362"/>
                <a:gd name="T109" fmla="*/ 15 h 710"/>
                <a:gd name="T110" fmla="*/ 464 w 1362"/>
                <a:gd name="T111" fmla="*/ 9 h 710"/>
                <a:gd name="T112" fmla="*/ 401 w 1362"/>
                <a:gd name="T113" fmla="*/ 19 h 710"/>
                <a:gd name="T114" fmla="*/ 342 w 1362"/>
                <a:gd name="T115" fmla="*/ 35 h 710"/>
                <a:gd name="T116" fmla="*/ 278 w 1362"/>
                <a:gd name="T117" fmla="*/ 54 h 710"/>
                <a:gd name="T118" fmla="*/ 211 w 1362"/>
                <a:gd name="T119" fmla="*/ 70 h 710"/>
                <a:gd name="T120" fmla="*/ 140 w 1362"/>
                <a:gd name="T121" fmla="*/ 71 h 710"/>
                <a:gd name="T122" fmla="*/ 59 w 1362"/>
                <a:gd name="T123" fmla="*/ 54 h 7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362"/>
                <a:gd name="T187" fmla="*/ 0 h 710"/>
                <a:gd name="T188" fmla="*/ 1362 w 1362"/>
                <a:gd name="T189" fmla="*/ 710 h 7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362" h="710">
                  <a:moveTo>
                    <a:pt x="59" y="54"/>
                  </a:moveTo>
                  <a:lnTo>
                    <a:pt x="59" y="54"/>
                  </a:lnTo>
                  <a:lnTo>
                    <a:pt x="43" y="80"/>
                  </a:lnTo>
                  <a:lnTo>
                    <a:pt x="30" y="99"/>
                  </a:lnTo>
                  <a:lnTo>
                    <a:pt x="16" y="113"/>
                  </a:lnTo>
                  <a:lnTo>
                    <a:pt x="0" y="123"/>
                  </a:lnTo>
                  <a:lnTo>
                    <a:pt x="12" y="159"/>
                  </a:lnTo>
                  <a:lnTo>
                    <a:pt x="35" y="233"/>
                  </a:lnTo>
                  <a:lnTo>
                    <a:pt x="62" y="329"/>
                  </a:lnTo>
                  <a:lnTo>
                    <a:pt x="96" y="435"/>
                  </a:lnTo>
                  <a:lnTo>
                    <a:pt x="125" y="536"/>
                  </a:lnTo>
                  <a:lnTo>
                    <a:pt x="154" y="627"/>
                  </a:lnTo>
                  <a:lnTo>
                    <a:pt x="174" y="690"/>
                  </a:lnTo>
                  <a:lnTo>
                    <a:pt x="180" y="710"/>
                  </a:lnTo>
                  <a:lnTo>
                    <a:pt x="194" y="710"/>
                  </a:lnTo>
                  <a:lnTo>
                    <a:pt x="211" y="709"/>
                  </a:lnTo>
                  <a:lnTo>
                    <a:pt x="230" y="707"/>
                  </a:lnTo>
                  <a:lnTo>
                    <a:pt x="257" y="704"/>
                  </a:lnTo>
                  <a:lnTo>
                    <a:pt x="285" y="699"/>
                  </a:lnTo>
                  <a:lnTo>
                    <a:pt x="313" y="696"/>
                  </a:lnTo>
                  <a:lnTo>
                    <a:pt x="347" y="690"/>
                  </a:lnTo>
                  <a:lnTo>
                    <a:pt x="378" y="686"/>
                  </a:lnTo>
                  <a:lnTo>
                    <a:pt x="410" y="678"/>
                  </a:lnTo>
                  <a:lnTo>
                    <a:pt x="441" y="671"/>
                  </a:lnTo>
                  <a:lnTo>
                    <a:pt x="472" y="664"/>
                  </a:lnTo>
                  <a:lnTo>
                    <a:pt x="500" y="658"/>
                  </a:lnTo>
                  <a:lnTo>
                    <a:pt x="526" y="650"/>
                  </a:lnTo>
                  <a:lnTo>
                    <a:pt x="549" y="641"/>
                  </a:lnTo>
                  <a:lnTo>
                    <a:pt x="568" y="632"/>
                  </a:lnTo>
                  <a:lnTo>
                    <a:pt x="582" y="627"/>
                  </a:lnTo>
                  <a:lnTo>
                    <a:pt x="605" y="615"/>
                  </a:lnTo>
                  <a:lnTo>
                    <a:pt x="627" y="608"/>
                  </a:lnTo>
                  <a:lnTo>
                    <a:pt x="641" y="606"/>
                  </a:lnTo>
                  <a:lnTo>
                    <a:pt x="656" y="608"/>
                  </a:lnTo>
                  <a:lnTo>
                    <a:pt x="669" y="615"/>
                  </a:lnTo>
                  <a:lnTo>
                    <a:pt x="673" y="624"/>
                  </a:lnTo>
                  <a:lnTo>
                    <a:pt x="677" y="635"/>
                  </a:lnTo>
                  <a:lnTo>
                    <a:pt x="680" y="648"/>
                  </a:lnTo>
                  <a:lnTo>
                    <a:pt x="697" y="645"/>
                  </a:lnTo>
                  <a:lnTo>
                    <a:pt x="723" y="641"/>
                  </a:lnTo>
                  <a:lnTo>
                    <a:pt x="755" y="640"/>
                  </a:lnTo>
                  <a:lnTo>
                    <a:pt x="786" y="635"/>
                  </a:lnTo>
                  <a:lnTo>
                    <a:pt x="818" y="635"/>
                  </a:lnTo>
                  <a:lnTo>
                    <a:pt x="845" y="635"/>
                  </a:lnTo>
                  <a:lnTo>
                    <a:pt x="863" y="632"/>
                  </a:lnTo>
                  <a:lnTo>
                    <a:pt x="868" y="632"/>
                  </a:lnTo>
                  <a:lnTo>
                    <a:pt x="873" y="622"/>
                  </a:lnTo>
                  <a:lnTo>
                    <a:pt x="878" y="612"/>
                  </a:lnTo>
                  <a:lnTo>
                    <a:pt x="887" y="603"/>
                  </a:lnTo>
                  <a:lnTo>
                    <a:pt x="897" y="595"/>
                  </a:lnTo>
                  <a:lnTo>
                    <a:pt x="910" y="592"/>
                  </a:lnTo>
                  <a:lnTo>
                    <a:pt x="923" y="592"/>
                  </a:lnTo>
                  <a:lnTo>
                    <a:pt x="940" y="593"/>
                  </a:lnTo>
                  <a:lnTo>
                    <a:pt x="958" y="599"/>
                  </a:lnTo>
                  <a:lnTo>
                    <a:pt x="972" y="603"/>
                  </a:lnTo>
                  <a:lnTo>
                    <a:pt x="989" y="608"/>
                  </a:lnTo>
                  <a:lnTo>
                    <a:pt x="1012" y="611"/>
                  </a:lnTo>
                  <a:lnTo>
                    <a:pt x="1039" y="611"/>
                  </a:lnTo>
                  <a:lnTo>
                    <a:pt x="1070" y="612"/>
                  </a:lnTo>
                  <a:lnTo>
                    <a:pt x="1100" y="612"/>
                  </a:lnTo>
                  <a:lnTo>
                    <a:pt x="1134" y="612"/>
                  </a:lnTo>
                  <a:lnTo>
                    <a:pt x="1167" y="612"/>
                  </a:lnTo>
                  <a:lnTo>
                    <a:pt x="1202" y="611"/>
                  </a:lnTo>
                  <a:lnTo>
                    <a:pt x="1234" y="608"/>
                  </a:lnTo>
                  <a:lnTo>
                    <a:pt x="1265" y="608"/>
                  </a:lnTo>
                  <a:lnTo>
                    <a:pt x="1293" y="606"/>
                  </a:lnTo>
                  <a:lnTo>
                    <a:pt x="1317" y="603"/>
                  </a:lnTo>
                  <a:lnTo>
                    <a:pt x="1339" y="602"/>
                  </a:lnTo>
                  <a:lnTo>
                    <a:pt x="1353" y="602"/>
                  </a:lnTo>
                  <a:lnTo>
                    <a:pt x="1362" y="599"/>
                  </a:lnTo>
                  <a:lnTo>
                    <a:pt x="1357" y="592"/>
                  </a:lnTo>
                  <a:lnTo>
                    <a:pt x="1347" y="569"/>
                  </a:lnTo>
                  <a:lnTo>
                    <a:pt x="1334" y="540"/>
                  </a:lnTo>
                  <a:lnTo>
                    <a:pt x="1330" y="521"/>
                  </a:lnTo>
                  <a:lnTo>
                    <a:pt x="1313" y="484"/>
                  </a:lnTo>
                  <a:lnTo>
                    <a:pt x="1284" y="420"/>
                  </a:lnTo>
                  <a:lnTo>
                    <a:pt x="1248" y="341"/>
                  </a:lnTo>
                  <a:lnTo>
                    <a:pt x="1211" y="256"/>
                  </a:lnTo>
                  <a:lnTo>
                    <a:pt x="1172" y="174"/>
                  </a:lnTo>
                  <a:lnTo>
                    <a:pt x="1139" y="103"/>
                  </a:lnTo>
                  <a:lnTo>
                    <a:pt x="1117" y="52"/>
                  </a:lnTo>
                  <a:lnTo>
                    <a:pt x="1108" y="35"/>
                  </a:lnTo>
                  <a:lnTo>
                    <a:pt x="1083" y="41"/>
                  </a:lnTo>
                  <a:lnTo>
                    <a:pt x="1052" y="44"/>
                  </a:lnTo>
                  <a:lnTo>
                    <a:pt x="1019" y="44"/>
                  </a:lnTo>
                  <a:lnTo>
                    <a:pt x="982" y="39"/>
                  </a:lnTo>
                  <a:lnTo>
                    <a:pt x="946" y="35"/>
                  </a:lnTo>
                  <a:lnTo>
                    <a:pt x="904" y="28"/>
                  </a:lnTo>
                  <a:lnTo>
                    <a:pt x="864" y="19"/>
                  </a:lnTo>
                  <a:lnTo>
                    <a:pt x="827" y="13"/>
                  </a:lnTo>
                  <a:lnTo>
                    <a:pt x="785" y="6"/>
                  </a:lnTo>
                  <a:lnTo>
                    <a:pt x="748" y="2"/>
                  </a:lnTo>
                  <a:lnTo>
                    <a:pt x="713" y="0"/>
                  </a:lnTo>
                  <a:lnTo>
                    <a:pt x="680" y="0"/>
                  </a:lnTo>
                  <a:lnTo>
                    <a:pt x="654" y="5"/>
                  </a:lnTo>
                  <a:lnTo>
                    <a:pt x="631" y="11"/>
                  </a:lnTo>
                  <a:lnTo>
                    <a:pt x="611" y="24"/>
                  </a:lnTo>
                  <a:lnTo>
                    <a:pt x="601" y="41"/>
                  </a:lnTo>
                  <a:lnTo>
                    <a:pt x="565" y="26"/>
                  </a:lnTo>
                  <a:lnTo>
                    <a:pt x="531" y="15"/>
                  </a:lnTo>
                  <a:lnTo>
                    <a:pt x="498" y="11"/>
                  </a:lnTo>
                  <a:lnTo>
                    <a:pt x="464" y="9"/>
                  </a:lnTo>
                  <a:lnTo>
                    <a:pt x="433" y="13"/>
                  </a:lnTo>
                  <a:lnTo>
                    <a:pt x="401" y="19"/>
                  </a:lnTo>
                  <a:lnTo>
                    <a:pt x="371" y="26"/>
                  </a:lnTo>
                  <a:lnTo>
                    <a:pt x="342" y="35"/>
                  </a:lnTo>
                  <a:lnTo>
                    <a:pt x="309" y="45"/>
                  </a:lnTo>
                  <a:lnTo>
                    <a:pt x="278" y="54"/>
                  </a:lnTo>
                  <a:lnTo>
                    <a:pt x="246" y="65"/>
                  </a:lnTo>
                  <a:lnTo>
                    <a:pt x="211" y="70"/>
                  </a:lnTo>
                  <a:lnTo>
                    <a:pt x="175" y="74"/>
                  </a:lnTo>
                  <a:lnTo>
                    <a:pt x="140" y="71"/>
                  </a:lnTo>
                  <a:lnTo>
                    <a:pt x="101" y="68"/>
                  </a:lnTo>
                  <a:lnTo>
                    <a:pt x="59" y="54"/>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sz="1050"/>
            </a:p>
          </p:txBody>
        </p:sp>
        <p:sp>
          <p:nvSpPr>
            <p:cNvPr id="20508" name="Freeform 30"/>
            <p:cNvSpPr>
              <a:spLocks/>
            </p:cNvSpPr>
            <p:nvPr/>
          </p:nvSpPr>
          <p:spPr bwMode="auto">
            <a:xfrm>
              <a:off x="5253" y="3407"/>
              <a:ext cx="70" cy="98"/>
            </a:xfrm>
            <a:custGeom>
              <a:avLst/>
              <a:gdLst>
                <a:gd name="T0" fmla="*/ 70 w 70"/>
                <a:gd name="T1" fmla="*/ 0 h 98"/>
                <a:gd name="T2" fmla="*/ 70 w 70"/>
                <a:gd name="T3" fmla="*/ 0 h 98"/>
                <a:gd name="T4" fmla="*/ 62 w 70"/>
                <a:gd name="T5" fmla="*/ 15 h 98"/>
                <a:gd name="T6" fmla="*/ 53 w 70"/>
                <a:gd name="T7" fmla="*/ 28 h 98"/>
                <a:gd name="T8" fmla="*/ 44 w 70"/>
                <a:gd name="T9" fmla="*/ 45 h 98"/>
                <a:gd name="T10" fmla="*/ 34 w 70"/>
                <a:gd name="T11" fmla="*/ 59 h 98"/>
                <a:gd name="T12" fmla="*/ 27 w 70"/>
                <a:gd name="T13" fmla="*/ 74 h 98"/>
                <a:gd name="T14" fmla="*/ 18 w 70"/>
                <a:gd name="T15" fmla="*/ 84 h 98"/>
                <a:gd name="T16" fmla="*/ 8 w 70"/>
                <a:gd name="T17" fmla="*/ 92 h 98"/>
                <a:gd name="T18" fmla="*/ 0 w 70"/>
                <a:gd name="T19" fmla="*/ 98 h 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
                <a:gd name="T31" fmla="*/ 0 h 98"/>
                <a:gd name="T32" fmla="*/ 70 w 70"/>
                <a:gd name="T33" fmla="*/ 98 h 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 h="98">
                  <a:moveTo>
                    <a:pt x="70" y="0"/>
                  </a:moveTo>
                  <a:lnTo>
                    <a:pt x="70" y="0"/>
                  </a:lnTo>
                  <a:lnTo>
                    <a:pt x="62" y="15"/>
                  </a:lnTo>
                  <a:lnTo>
                    <a:pt x="53" y="28"/>
                  </a:lnTo>
                  <a:lnTo>
                    <a:pt x="44" y="45"/>
                  </a:lnTo>
                  <a:lnTo>
                    <a:pt x="34" y="59"/>
                  </a:lnTo>
                  <a:lnTo>
                    <a:pt x="27" y="74"/>
                  </a:lnTo>
                  <a:lnTo>
                    <a:pt x="18" y="84"/>
                  </a:lnTo>
                  <a:lnTo>
                    <a:pt x="8" y="92"/>
                  </a:lnTo>
                  <a:lnTo>
                    <a:pt x="0" y="98"/>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sz="1050"/>
            </a:p>
          </p:txBody>
        </p:sp>
        <p:sp>
          <p:nvSpPr>
            <p:cNvPr id="20509" name="Freeform 31"/>
            <p:cNvSpPr>
              <a:spLocks/>
            </p:cNvSpPr>
            <p:nvPr/>
          </p:nvSpPr>
          <p:spPr bwMode="auto">
            <a:xfrm>
              <a:off x="5851" y="3381"/>
              <a:ext cx="3" cy="49"/>
            </a:xfrm>
            <a:custGeom>
              <a:avLst/>
              <a:gdLst>
                <a:gd name="T0" fmla="*/ 0 w 3"/>
                <a:gd name="T1" fmla="*/ 0 h 49"/>
                <a:gd name="T2" fmla="*/ 0 w 3"/>
                <a:gd name="T3" fmla="*/ 0 h 49"/>
                <a:gd name="T4" fmla="*/ 0 w 3"/>
                <a:gd name="T5" fmla="*/ 12 h 49"/>
                <a:gd name="T6" fmla="*/ 3 w 3"/>
                <a:gd name="T7" fmla="*/ 29 h 49"/>
                <a:gd name="T8" fmla="*/ 3 w 3"/>
                <a:gd name="T9" fmla="*/ 45 h 49"/>
                <a:gd name="T10" fmla="*/ 3 w 3"/>
                <a:gd name="T11" fmla="*/ 49 h 49"/>
                <a:gd name="T12" fmla="*/ 0 60000 65536"/>
                <a:gd name="T13" fmla="*/ 0 60000 65536"/>
                <a:gd name="T14" fmla="*/ 0 60000 65536"/>
                <a:gd name="T15" fmla="*/ 0 60000 65536"/>
                <a:gd name="T16" fmla="*/ 0 60000 65536"/>
                <a:gd name="T17" fmla="*/ 0 60000 65536"/>
                <a:gd name="T18" fmla="*/ 0 w 3"/>
                <a:gd name="T19" fmla="*/ 0 h 49"/>
                <a:gd name="T20" fmla="*/ 3 w 3"/>
                <a:gd name="T21" fmla="*/ 49 h 49"/>
              </a:gdLst>
              <a:ahLst/>
              <a:cxnLst>
                <a:cxn ang="T12">
                  <a:pos x="T0" y="T1"/>
                </a:cxn>
                <a:cxn ang="T13">
                  <a:pos x="T2" y="T3"/>
                </a:cxn>
                <a:cxn ang="T14">
                  <a:pos x="T4" y="T5"/>
                </a:cxn>
                <a:cxn ang="T15">
                  <a:pos x="T6" y="T7"/>
                </a:cxn>
                <a:cxn ang="T16">
                  <a:pos x="T8" y="T9"/>
                </a:cxn>
                <a:cxn ang="T17">
                  <a:pos x="T10" y="T11"/>
                </a:cxn>
              </a:cxnLst>
              <a:rect l="T18" t="T19" r="T20" b="T21"/>
              <a:pathLst>
                <a:path w="3" h="49">
                  <a:moveTo>
                    <a:pt x="0" y="0"/>
                  </a:moveTo>
                  <a:lnTo>
                    <a:pt x="0" y="0"/>
                  </a:lnTo>
                  <a:lnTo>
                    <a:pt x="0" y="12"/>
                  </a:lnTo>
                  <a:lnTo>
                    <a:pt x="3" y="29"/>
                  </a:lnTo>
                  <a:lnTo>
                    <a:pt x="3" y="45"/>
                  </a:lnTo>
                  <a:lnTo>
                    <a:pt x="3" y="49"/>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sz="1050"/>
            </a:p>
          </p:txBody>
        </p:sp>
        <p:sp>
          <p:nvSpPr>
            <p:cNvPr id="20510" name="Line 32"/>
            <p:cNvSpPr>
              <a:spLocks noChangeShapeType="1"/>
            </p:cNvSpPr>
            <p:nvPr/>
          </p:nvSpPr>
          <p:spPr bwMode="auto">
            <a:xfrm>
              <a:off x="5674" y="2836"/>
              <a:ext cx="173" cy="535"/>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sz="1050"/>
            </a:p>
          </p:txBody>
        </p:sp>
        <p:sp>
          <p:nvSpPr>
            <p:cNvPr id="20511" name="WordArt 33"/>
            <p:cNvSpPr>
              <a:spLocks noChangeArrowheads="1" noChangeShapeType="1" noTextEdit="1"/>
            </p:cNvSpPr>
            <p:nvPr/>
          </p:nvSpPr>
          <p:spPr bwMode="auto">
            <a:xfrm>
              <a:off x="5276" y="3570"/>
              <a:ext cx="390" cy="239"/>
            </a:xfrm>
            <a:prstGeom prst="rect">
              <a:avLst/>
            </a:prstGeom>
          </p:spPr>
          <p:txBody>
            <a:bodyPr wrap="none" fromWordArt="1">
              <a:prstTxWarp prst="textPlain">
                <a:avLst>
                  <a:gd name="adj" fmla="val 50000"/>
                </a:avLst>
              </a:prstTxWarp>
              <a:scene3d>
                <a:camera prst="legacyObliqueTopRight">
                  <a:rot lat="16199997" lon="20399998" rev="0"/>
                </a:camera>
                <a:lightRig rig="legacyFlat3" dir="b"/>
              </a:scene3d>
              <a:sp3d prstMaterial="legacyMatte">
                <a:extrusionClr>
                  <a:srgbClr val="008000"/>
                </a:extrusionClr>
                <a:contourClr>
                  <a:srgbClr val="008000"/>
                </a:contourClr>
              </a:sp3d>
            </a:bodyPr>
            <a:lstStyle/>
            <a:p>
              <a:r>
                <a:rPr lang="vi-VN" sz="2700" b="1" kern="10">
                  <a:ln w="9525">
                    <a:round/>
                    <a:headEnd/>
                    <a:tailEnd/>
                  </a:ln>
                  <a:solidFill>
                    <a:srgbClr val="008000"/>
                  </a:solidFill>
                </a:rPr>
                <a:t>KCT</a:t>
              </a:r>
            </a:p>
          </p:txBody>
        </p:sp>
      </p:grpSp>
      <p:sp>
        <p:nvSpPr>
          <p:cNvPr id="32" name="Text Box 21"/>
          <p:cNvSpPr txBox="1">
            <a:spLocks noChangeArrowheads="1"/>
          </p:cNvSpPr>
          <p:nvPr/>
        </p:nvSpPr>
        <p:spPr bwMode="auto">
          <a:xfrm>
            <a:off x="3740364" y="1166185"/>
            <a:ext cx="5015552" cy="674816"/>
          </a:xfrm>
          <a:prstGeom prst="horizontalScroll">
            <a:avLst/>
          </a:prstGeom>
          <a:solidFill>
            <a:srgbClr val="00B050"/>
          </a:solidFill>
          <a:ln w="12700" algn="ctr">
            <a:solidFill>
              <a:srgbClr val="FF0000"/>
            </a:solidFill>
            <a:miter lim="800000"/>
            <a:headEnd/>
            <a:tailEnd/>
          </a:ln>
          <a:effectLst/>
        </p:spPr>
        <p:txBody>
          <a:bodyPr wrap="square">
            <a:spAutoFit/>
          </a:bodyPr>
          <a:lstStyle/>
          <a:p>
            <a:pPr algn="ctr" eaLnBrk="1" hangingPunct="1"/>
            <a:r>
              <a:rPr lang="en-US" sz="2700" b="1" dirty="0">
                <a:solidFill>
                  <a:srgbClr val="CC00FF"/>
                </a:solidFill>
                <a:effectLst>
                  <a:outerShdw blurRad="38100" dist="38100" dir="2700000" algn="tl">
                    <a:srgbClr val="000000"/>
                  </a:outerShdw>
                </a:effectLst>
                <a:cs typeface="Arial" charset="0"/>
              </a:rPr>
              <a:t>HƯỚNG DẪN VỀ NHÀ</a:t>
            </a:r>
            <a:endParaRPr lang="vi-VN" sz="2700" b="1" dirty="0">
              <a:solidFill>
                <a:srgbClr val="CC00FF"/>
              </a:solidFill>
              <a:effectLst>
                <a:outerShdw blurRad="38100" dist="38100" dir="2700000" algn="tl">
                  <a:srgbClr val="000000"/>
                </a:outerShdw>
              </a:effectLst>
              <a:cs typeface="Arial" charset="0"/>
            </a:endParaRPr>
          </a:p>
        </p:txBody>
      </p:sp>
    </p:spTree>
    <p:extLst>
      <p:ext uri="{BB962C8B-B14F-4D97-AF65-F5344CB8AC3E}">
        <p14:creationId xmlns:p14="http://schemas.microsoft.com/office/powerpoint/2010/main" val="84053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Effect transition="in" filter="circle(in)">
                                      <p:cBhvr>
                                        <p:cTn id="7" dur="2000"/>
                                        <p:tgtEl>
                                          <p:spTgt spid="204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0485">
                                            <p:txEl>
                                              <p:pRg st="1" end="1"/>
                                            </p:txEl>
                                          </p:spTgt>
                                        </p:tgtEl>
                                        <p:attrNameLst>
                                          <p:attrName>style.visibility</p:attrName>
                                        </p:attrNameLst>
                                      </p:cBhvr>
                                      <p:to>
                                        <p:strVal val="visible"/>
                                      </p:to>
                                    </p:set>
                                    <p:animEffect transition="in" filter="circle(in)">
                                      <p:cBhvr>
                                        <p:cTn id="12" dur="2000"/>
                                        <p:tgtEl>
                                          <p:spTgt spid="204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0485">
                                            <p:txEl>
                                              <p:pRg st="2" end="2"/>
                                            </p:txEl>
                                          </p:spTgt>
                                        </p:tgtEl>
                                        <p:attrNameLst>
                                          <p:attrName>style.visibility</p:attrName>
                                        </p:attrNameLst>
                                      </p:cBhvr>
                                      <p:to>
                                        <p:strVal val="visible"/>
                                      </p:to>
                                    </p:set>
                                    <p:animEffect transition="in" filter="circle(in)">
                                      <p:cBhvr>
                                        <p:cTn id="17" dur="2000"/>
                                        <p:tgtEl>
                                          <p:spTgt spid="204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images (1)"/>
          <p:cNvPicPr>
            <a:picLocks noChangeAspect="1" noChangeArrowheads="1"/>
          </p:cNvPicPr>
          <p:nvPr/>
        </p:nvPicPr>
        <p:blipFill>
          <a:blip r:embed="rId2">
            <a:lum contrast="16000"/>
            <a:extLst>
              <a:ext uri="{28A0092B-C50C-407E-A947-70E740481C1C}">
                <a14:useLocalDpi xmlns:a14="http://schemas.microsoft.com/office/drawing/2010/main" val="0"/>
              </a:ext>
            </a:extLst>
          </a:blip>
          <a:srcRect/>
          <a:stretch>
            <a:fillRect/>
          </a:stretch>
        </p:blipFill>
        <p:spPr bwMode="auto">
          <a:xfrm>
            <a:off x="1732349" y="2292743"/>
            <a:ext cx="4343400" cy="325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 Box 6"/>
          <p:cNvSpPr txBox="1">
            <a:spLocks noChangeArrowheads="1"/>
          </p:cNvSpPr>
          <p:nvPr/>
        </p:nvSpPr>
        <p:spPr bwMode="auto">
          <a:xfrm>
            <a:off x="4653756" y="5740393"/>
            <a:ext cx="309403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vi-VN" sz="2600" b="1" dirty="0">
                <a:solidFill>
                  <a:srgbClr val="660066"/>
                </a:solidFill>
              </a:rPr>
              <a:t>Đường dây 500KV</a:t>
            </a:r>
            <a:endParaRPr lang="vi-VN" altLang="vi-VN" sz="2600" b="1" dirty="0">
              <a:solidFill>
                <a:srgbClr val="660066"/>
              </a:solidFill>
            </a:endParaRPr>
          </a:p>
        </p:txBody>
      </p:sp>
      <p:sp>
        <p:nvSpPr>
          <p:cNvPr id="12295" name="Text Box 7"/>
          <p:cNvSpPr txBox="1">
            <a:spLocks noChangeArrowheads="1"/>
          </p:cNvSpPr>
          <p:nvPr/>
        </p:nvSpPr>
        <p:spPr bwMode="auto">
          <a:xfrm>
            <a:off x="1815523" y="1051796"/>
            <a:ext cx="8901953"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vi-VN" sz="2600" i="1" dirty="0">
                <a:solidFill>
                  <a:srgbClr val="CC0000"/>
                </a:solidFill>
              </a:rPr>
              <a:t>Các dụng cụ điện trong nhà chỉ cần hiệu điện thế 220V. Vậy tại sao lại phải xây dựng đường dây cao thế vừa tốn kém vừa nguy hiểm? </a:t>
            </a:r>
            <a:endParaRPr lang="vi-VN" altLang="vi-VN" sz="2600" i="1" dirty="0">
              <a:solidFill>
                <a:srgbClr val="CC0000"/>
              </a:solidFill>
            </a:endParaRPr>
          </a:p>
        </p:txBody>
      </p:sp>
      <p:pic>
        <p:nvPicPr>
          <p:cNvPr id="12296" name="Picture 8" descr="tải xuống"/>
          <p:cNvPicPr>
            <a:picLocks noChangeAspect="1" noChangeArrowheads="1"/>
          </p:cNvPicPr>
          <p:nvPr/>
        </p:nvPicPr>
        <p:blipFill>
          <a:blip r:embed="rId3">
            <a:lum contrast="26000"/>
            <a:extLst>
              <a:ext uri="{28A0092B-C50C-407E-A947-70E740481C1C}">
                <a14:useLocalDpi xmlns:a14="http://schemas.microsoft.com/office/drawing/2010/main" val="0"/>
              </a:ext>
            </a:extLst>
          </a:blip>
          <a:srcRect/>
          <a:stretch>
            <a:fillRect/>
          </a:stretch>
        </p:blipFill>
        <p:spPr bwMode="auto">
          <a:xfrm>
            <a:off x="6275704" y="2385454"/>
            <a:ext cx="4343400" cy="325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a:xfrm>
            <a:off x="5717349" y="520837"/>
            <a:ext cx="2383001" cy="462695"/>
          </a:xfrm>
          <a:prstGeom prst="roundRect">
            <a:avLst/>
          </a:prstGeom>
          <a:solidFill>
            <a:srgbClr val="92D050"/>
          </a:solidFill>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vi-VN" sz="2400" b="1" dirty="0">
                <a:solidFill>
                  <a:srgbClr val="FF33CC"/>
                </a:solidFill>
                <a:latin typeface="Times New Roman" panose="02020603050405020304" pitchFamily="18" charset="0"/>
              </a:rPr>
              <a:t>ĐẶT VẤN ĐỀ</a:t>
            </a:r>
            <a:endParaRPr lang="en-US" altLang="vi-VN" sz="2400" b="1" dirty="0">
              <a:solidFill>
                <a:schemeClr val="bg1"/>
              </a:solidFill>
              <a:latin typeface=".VnTimeH" panose="020B7200000000000000" pitchFamily="34" charset="0"/>
            </a:endParaRPr>
          </a:p>
        </p:txBody>
      </p:sp>
      <p:grpSp>
        <p:nvGrpSpPr>
          <p:cNvPr id="8" name="Group 3"/>
          <p:cNvGrpSpPr>
            <a:grpSpLocks/>
          </p:cNvGrpSpPr>
          <p:nvPr/>
        </p:nvGrpSpPr>
        <p:grpSpPr bwMode="auto">
          <a:xfrm>
            <a:off x="0" y="-551329"/>
            <a:ext cx="12425081" cy="8054788"/>
            <a:chOff x="219148" y="101599"/>
            <a:chExt cx="8924242" cy="6438510"/>
          </a:xfrm>
        </p:grpSpPr>
        <p:sp>
          <p:nvSpPr>
            <p:cNvPr id="9" name="Rectangle 8"/>
            <p:cNvSpPr/>
            <p:nvPr/>
          </p:nvSpPr>
          <p:spPr bwMode="auto">
            <a:xfrm>
              <a:off x="962723" y="914400"/>
              <a:ext cx="7594176" cy="4800600"/>
            </a:xfrm>
            <a:prstGeom prst="rect">
              <a:avLst/>
            </a:prstGeom>
            <a:noFill/>
            <a:ln w="57150">
              <a:solidFill>
                <a:srgbClr val="009900"/>
              </a:solidFill>
            </a:ln>
            <a:effectLst>
              <a:glow rad="127000">
                <a:schemeClr val="bg1"/>
              </a:glow>
            </a:effectLst>
          </p:spPr>
          <p:txBody>
            <a:bodyPr spcFirstLastPara="1" wrap="none" fromWordArt="1" anchor="ctr">
              <a:prstTxWarp prst="textArchUp">
                <a:avLst>
                  <a:gd name="adj" fmla="val 10800004"/>
                </a:avLst>
              </a:prstTxWarp>
              <a:scene3d>
                <a:camera prst="legacyPerspectiveBottom"/>
                <a:lightRig rig="legacyFlat3" dir="t"/>
              </a:scene3d>
              <a:sp3d extrusionH="887400" prstMaterial="legacyMatte">
                <a:extrusionClr>
                  <a:srgbClr val="CCCCFF"/>
                </a:extrusionClr>
              </a:sp3d>
            </a:bodyPr>
            <a:lstStyle/>
            <a:p>
              <a:pPr algn="ctr">
                <a:defRPr/>
              </a:pPr>
              <a:endParaRPr lang="en-US" sz="2400" kern="10" dirty="0" err="1">
                <a:ln w="9525">
                  <a:round/>
                  <a:headEnd/>
                  <a:tailEnd/>
                </a:ln>
                <a:gradFill rotWithShape="1">
                  <a:gsLst>
                    <a:gs pos="0">
                      <a:srgbClr val="CCCCFF"/>
                    </a:gs>
                    <a:gs pos="100000">
                      <a:srgbClr val="0000FF"/>
                    </a:gs>
                  </a:gsLst>
                  <a:path path="rect">
                    <a:fillToRect l="50000" t="50000" r="50000" b="50000"/>
                  </a:path>
                </a:gradFill>
                <a:latin typeface="Times New Roman"/>
                <a:cs typeface="Times New Roman"/>
              </a:endParaRPr>
            </a:p>
          </p:txBody>
        </p:sp>
        <p:pic>
          <p:nvPicPr>
            <p:cNvPr id="10" name="Picture 6" descr="56CEE190D2834983BE9B1882D8651F7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1822648" y="-916508"/>
              <a:ext cx="1484848" cy="3521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descr="56CEE190D2834983BE9B1882D8651F7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95775" y="724282"/>
              <a:ext cx="1380625" cy="240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56CEE190D2834983BE9B1882D8651F7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0642170">
              <a:off x="219148" y="3347347"/>
              <a:ext cx="1484848" cy="2707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descr="56CEE190D2834983BE9B1882D8651F7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2054706" y="3717350"/>
              <a:ext cx="1484848" cy="3985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6" descr="56CEE190D2834983BE9B1882D8651F7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6094311" y="-998363"/>
              <a:ext cx="1484848" cy="3767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6" descr="56CEE190D2834983BE9B1882D8651F7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989874" y="914400"/>
              <a:ext cx="1135803" cy="254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6" descr="56CEE190D2834983BE9B1882D8651F7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6094311" y="3913950"/>
              <a:ext cx="1484848" cy="3767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6" descr="56CEE190D2834983BE9B1882D8651F7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0642170">
              <a:off x="8077517" y="3314869"/>
              <a:ext cx="1065873" cy="2563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270138712"/>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afterEffect">
                                  <p:stCondLst>
                                    <p:cond delay="0"/>
                                  </p:stCondLst>
                                  <p:iterate type="wd">
                                    <p:tmPct val="10000"/>
                                  </p:iterate>
                                  <p:childTnLst>
                                    <p:set>
                                      <p:cBhvr>
                                        <p:cTn id="6" dur="1" fill="hold">
                                          <p:stCondLst>
                                            <p:cond delay="0"/>
                                          </p:stCondLst>
                                        </p:cTn>
                                        <p:tgtEl>
                                          <p:spTgt spid="12294"/>
                                        </p:tgtEl>
                                        <p:attrNameLst>
                                          <p:attrName>style.visibility</p:attrName>
                                        </p:attrNameLst>
                                      </p:cBhvr>
                                      <p:to>
                                        <p:strVal val="visible"/>
                                      </p:to>
                                    </p:set>
                                    <p:anim calcmode="lin" valueType="num">
                                      <p:cBhvr additive="base">
                                        <p:cTn id="7" dur="1000" fill="hold"/>
                                        <p:tgtEl>
                                          <p:spTgt spid="12294"/>
                                        </p:tgtEl>
                                        <p:attrNameLst>
                                          <p:attrName>ppt_x</p:attrName>
                                        </p:attrNameLst>
                                      </p:cBhvr>
                                      <p:tavLst>
                                        <p:tav tm="0">
                                          <p:val>
                                            <p:strVal val="0-#ppt_w/2"/>
                                          </p:val>
                                        </p:tav>
                                        <p:tav tm="100000">
                                          <p:val>
                                            <p:strVal val="#ppt_x"/>
                                          </p:val>
                                        </p:tav>
                                      </p:tavLst>
                                    </p:anim>
                                    <p:anim calcmode="lin" valueType="num">
                                      <p:cBhvr additive="base">
                                        <p:cTn id="8" dur="1000" fill="hold"/>
                                        <p:tgtEl>
                                          <p:spTgt spid="1229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200"/>
                            </p:stCondLst>
                            <p:childTnLst>
                              <p:par>
                                <p:cTn id="10" presetID="10" presetClass="entr" presetSubtype="0" fill="hold" nodeType="afterEffect">
                                  <p:stCondLst>
                                    <p:cond delay="0"/>
                                  </p:stCondLst>
                                  <p:childTnLst>
                                    <p:set>
                                      <p:cBhvr>
                                        <p:cTn id="11" dur="1" fill="hold">
                                          <p:stCondLst>
                                            <p:cond delay="0"/>
                                          </p:stCondLst>
                                        </p:cTn>
                                        <p:tgtEl>
                                          <p:spTgt spid="12292"/>
                                        </p:tgtEl>
                                        <p:attrNameLst>
                                          <p:attrName>style.visibility</p:attrName>
                                        </p:attrNameLst>
                                      </p:cBhvr>
                                      <p:to>
                                        <p:strVal val="visible"/>
                                      </p:to>
                                    </p:set>
                                    <p:animEffect transition="in" filter="fade">
                                      <p:cBhvr>
                                        <p:cTn id="12" dur="1000"/>
                                        <p:tgtEl>
                                          <p:spTgt spid="12292"/>
                                        </p:tgtEl>
                                      </p:cBhvr>
                                    </p:animEffect>
                                  </p:childTnLst>
                                </p:cTn>
                              </p:par>
                            </p:childTnLst>
                          </p:cTn>
                        </p:par>
                        <p:par>
                          <p:cTn id="13" fill="hold" nodeType="afterGroup">
                            <p:stCondLst>
                              <p:cond delay="2200"/>
                            </p:stCondLst>
                            <p:childTnLst>
                              <p:par>
                                <p:cTn id="14" presetID="10" presetClass="entr" presetSubtype="0" fill="hold" nodeType="afterEffect">
                                  <p:stCondLst>
                                    <p:cond delay="0"/>
                                  </p:stCondLst>
                                  <p:childTnLst>
                                    <p:set>
                                      <p:cBhvr>
                                        <p:cTn id="15" dur="1" fill="hold">
                                          <p:stCondLst>
                                            <p:cond delay="0"/>
                                          </p:stCondLst>
                                        </p:cTn>
                                        <p:tgtEl>
                                          <p:spTgt spid="12296"/>
                                        </p:tgtEl>
                                        <p:attrNameLst>
                                          <p:attrName>style.visibility</p:attrName>
                                        </p:attrNameLst>
                                      </p:cBhvr>
                                      <p:to>
                                        <p:strVal val="visible"/>
                                      </p:to>
                                    </p:set>
                                    <p:animEffect transition="in" filter="fade">
                                      <p:cBhvr>
                                        <p:cTn id="16" dur="2000"/>
                                        <p:tgtEl>
                                          <p:spTgt spid="12296"/>
                                        </p:tgtEl>
                                      </p:cBhvr>
                                    </p:animEffect>
                                  </p:childTnLst>
                                </p:cTn>
                              </p:par>
                            </p:childTnLst>
                          </p:cTn>
                        </p:par>
                        <p:par>
                          <p:cTn id="17" fill="hold" nodeType="afterGroup">
                            <p:stCondLst>
                              <p:cond delay="4200"/>
                            </p:stCondLst>
                            <p:childTnLst>
                              <p:par>
                                <p:cTn id="18" presetID="18" presetClass="entr" presetSubtype="6" fill="hold" grpId="0" nodeType="afterEffect">
                                  <p:stCondLst>
                                    <p:cond delay="0"/>
                                  </p:stCondLst>
                                  <p:iterate type="wd">
                                    <p:tmPct val="10000"/>
                                  </p:iterate>
                                  <p:childTnLst>
                                    <p:set>
                                      <p:cBhvr>
                                        <p:cTn id="19" dur="1" fill="hold">
                                          <p:stCondLst>
                                            <p:cond delay="0"/>
                                          </p:stCondLst>
                                        </p:cTn>
                                        <p:tgtEl>
                                          <p:spTgt spid="12295"/>
                                        </p:tgtEl>
                                        <p:attrNameLst>
                                          <p:attrName>style.visibility</p:attrName>
                                        </p:attrNameLst>
                                      </p:cBhvr>
                                      <p:to>
                                        <p:strVal val="visible"/>
                                      </p:to>
                                    </p:set>
                                    <p:animEffect transition="in" filter="strips(downRight)">
                                      <p:cBhvr>
                                        <p:cTn id="20" dur="1000"/>
                                        <p:tgtEl>
                                          <p:spTgt spid="12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p:bldP spid="1229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5134570" y="448389"/>
            <a:ext cx="1922859" cy="646331"/>
          </a:xfrm>
          <a:prstGeom prst="rect">
            <a:avLst/>
          </a:prstGeom>
          <a:noFill/>
          <a:ln w="9525">
            <a:noFill/>
            <a:miter lim="800000"/>
            <a:headEnd/>
            <a:tailEnd/>
          </a:ln>
          <a:effectLst/>
        </p:spPr>
        <p:txBody>
          <a:bodyPr>
            <a:spAutoFit/>
          </a:bodyPr>
          <a:lstStyle/>
          <a:p>
            <a:pPr algn="l">
              <a:spcBef>
                <a:spcPct val="50000"/>
              </a:spcBef>
              <a:defRPr/>
            </a:pPr>
            <a:r>
              <a:rPr lang="en-US" sz="3600" b="1" i="1" dirty="0">
                <a:solidFill>
                  <a:srgbClr val="FF0000"/>
                </a:solidFill>
                <a:effectLst>
                  <a:outerShdw blurRad="38100" dist="38100" dir="2700000" algn="tl">
                    <a:srgbClr val="C0C0C0"/>
                  </a:outerShdw>
                </a:effectLst>
                <a:latin typeface="Arial" charset="0"/>
                <a:cs typeface="Arial" charset="0"/>
              </a:rPr>
              <a:t>Tiết 42</a:t>
            </a:r>
          </a:p>
        </p:txBody>
      </p:sp>
      <p:sp>
        <p:nvSpPr>
          <p:cNvPr id="3079" name="Text Box 7"/>
          <p:cNvSpPr txBox="1">
            <a:spLocks noChangeArrowheads="1"/>
          </p:cNvSpPr>
          <p:nvPr/>
        </p:nvSpPr>
        <p:spPr bwMode="auto">
          <a:xfrm>
            <a:off x="1550896" y="1001226"/>
            <a:ext cx="8686799" cy="1200329"/>
          </a:xfrm>
          <a:prstGeom prst="rect">
            <a:avLst/>
          </a:prstGeom>
          <a:noFill/>
          <a:ln w="9525">
            <a:noFill/>
            <a:miter lim="800000"/>
            <a:headEnd/>
            <a:tailEnd/>
          </a:ln>
          <a:effectLst/>
        </p:spPr>
        <p:txBody>
          <a:bodyPr wrap="square">
            <a:spAutoFit/>
          </a:bodyPr>
          <a:lstStyle/>
          <a:p>
            <a:pPr algn="ctr">
              <a:defRPr/>
            </a:pPr>
            <a:r>
              <a:rPr lang="en-US" sz="4000" b="1" dirty="0">
                <a:solidFill>
                  <a:srgbClr val="800000"/>
                </a:solidFill>
                <a:effectLst>
                  <a:outerShdw blurRad="38100" dist="38100" dir="2700000" algn="tl">
                    <a:srgbClr val="C0C0C0"/>
                  </a:outerShdw>
                </a:effectLst>
                <a:latin typeface="Arial" charset="0"/>
                <a:cs typeface="Arial" charset="0"/>
              </a:rPr>
              <a:t>CHỦ ĐỀ: MÁY BIẾN THẾ</a:t>
            </a:r>
          </a:p>
          <a:p>
            <a:pPr algn="ctr">
              <a:defRPr/>
            </a:pPr>
            <a:r>
              <a:rPr lang="en-US" sz="3200" b="1" i="1" dirty="0">
                <a:solidFill>
                  <a:srgbClr val="800000"/>
                </a:solidFill>
                <a:effectLst>
                  <a:outerShdw blurRad="38100" dist="38100" dir="2700000" algn="tl">
                    <a:srgbClr val="C0C0C0"/>
                  </a:outerShdw>
                </a:effectLst>
                <a:latin typeface="Arial" charset="0"/>
                <a:cs typeface="Arial" charset="0"/>
              </a:rPr>
              <a:t>BÀI 36: TRUYỀN TẢI ĐIỆN NĂNG ĐI XA</a:t>
            </a:r>
          </a:p>
        </p:txBody>
      </p:sp>
      <p:grpSp>
        <p:nvGrpSpPr>
          <p:cNvPr id="2" name="Group 1"/>
          <p:cNvGrpSpPr/>
          <p:nvPr/>
        </p:nvGrpSpPr>
        <p:grpSpPr>
          <a:xfrm>
            <a:off x="1866820" y="2321245"/>
            <a:ext cx="8752284" cy="3582014"/>
            <a:chOff x="1866820" y="2442268"/>
            <a:chExt cx="8752284" cy="3582014"/>
          </a:xfrm>
        </p:grpSpPr>
        <p:pic>
          <p:nvPicPr>
            <p:cNvPr id="5" name="Picture 4" descr="images (1)"/>
            <p:cNvPicPr>
              <a:picLocks noChangeAspect="1" noChangeArrowheads="1"/>
            </p:cNvPicPr>
            <p:nvPr/>
          </p:nvPicPr>
          <p:blipFill>
            <a:blip r:embed="rId3">
              <a:lum contrast="16000"/>
              <a:extLst>
                <a:ext uri="{28A0092B-C50C-407E-A947-70E740481C1C}">
                  <a14:useLocalDpi xmlns:a14="http://schemas.microsoft.com/office/drawing/2010/main" val="0"/>
                </a:ext>
              </a:extLst>
            </a:blip>
            <a:srcRect/>
            <a:stretch>
              <a:fillRect/>
            </a:stretch>
          </p:blipFill>
          <p:spPr bwMode="auto">
            <a:xfrm>
              <a:off x="1866820" y="2442268"/>
              <a:ext cx="4343400" cy="3582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8" descr="tải xuống"/>
            <p:cNvPicPr>
              <a:picLocks noChangeAspect="1" noChangeArrowheads="1"/>
            </p:cNvPicPr>
            <p:nvPr/>
          </p:nvPicPr>
          <p:blipFill>
            <a:blip r:embed="rId4">
              <a:lum contrast="26000"/>
              <a:extLst>
                <a:ext uri="{28A0092B-C50C-407E-A947-70E740481C1C}">
                  <a14:useLocalDpi xmlns:a14="http://schemas.microsoft.com/office/drawing/2010/main" val="0"/>
                </a:ext>
              </a:extLst>
            </a:blip>
            <a:srcRect/>
            <a:stretch>
              <a:fillRect/>
            </a:stretch>
          </p:blipFill>
          <p:spPr bwMode="auto">
            <a:xfrm>
              <a:off x="6275704" y="2442268"/>
              <a:ext cx="4343400" cy="3582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252111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811307" y="146050"/>
            <a:ext cx="88503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vi-VN" sz="2600" b="1" dirty="0">
                <a:solidFill>
                  <a:srgbClr val="CC0000"/>
                </a:solidFill>
              </a:rPr>
              <a:t>I. Sự hao phí điện năng trên đường dây truyền tải điện:</a:t>
            </a:r>
          </a:p>
        </p:txBody>
      </p:sp>
      <p:sp>
        <p:nvSpPr>
          <p:cNvPr id="5124" name="Rectangle 5"/>
          <p:cNvSpPr>
            <a:spLocks noChangeArrowheads="1"/>
          </p:cNvSpPr>
          <p:nvPr/>
        </p:nvSpPr>
        <p:spPr bwMode="auto">
          <a:xfrm>
            <a:off x="811307" y="677769"/>
            <a:ext cx="8305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vi-VN" sz="2600" b="1" dirty="0">
                <a:solidFill>
                  <a:srgbClr val="000099"/>
                </a:solidFill>
              </a:rPr>
              <a:t>1. Tính điện năng hao phí trên đường dây tải điện:</a:t>
            </a:r>
          </a:p>
        </p:txBody>
      </p:sp>
      <mc:AlternateContent xmlns:mc="http://schemas.openxmlformats.org/markup-compatibility/2006" xmlns:a14="http://schemas.microsoft.com/office/drawing/2010/main">
        <mc:Choice Requires="a14">
          <p:sp>
            <p:nvSpPr>
              <p:cNvPr id="5125" name="Rectangle 6"/>
              <p:cNvSpPr>
                <a:spLocks noGrp="1" noChangeArrowheads="1"/>
              </p:cNvSpPr>
              <p:nvPr>
                <p:ph type="title"/>
              </p:nvPr>
            </p:nvSpPr>
            <p:spPr>
              <a:xfrm>
                <a:off x="811307" y="1233364"/>
                <a:ext cx="10981764" cy="1400753"/>
              </a:xfrm>
              <a:noFill/>
            </p:spPr>
            <p:txBody>
              <a:bodyPr>
                <a:normAutofit fontScale="90000"/>
              </a:bodyPr>
              <a:lstStyle/>
              <a:p>
                <a:pPr algn="just">
                  <a:lnSpc>
                    <a:spcPct val="100000"/>
                  </a:lnSpc>
                </a:pPr>
                <a:r>
                  <a:rPr lang="en-US" altLang="vi-VN" sz="2600" i="1" dirty="0">
                    <a:solidFill>
                      <a:srgbClr val="000099"/>
                    </a:solidFill>
                    <a:latin typeface="Times New Roman" panose="02020603050405020304" pitchFamily="18" charset="0"/>
                    <a:cs typeface="Times New Roman" panose="02020603050405020304" pitchFamily="18" charset="0"/>
                  </a:rPr>
                  <a:t>      Giả sử cần truyền tải một công suất điện </a:t>
                </a:r>
                <a:r>
                  <a:rPr lang="en-US" altLang="vi-VN" sz="2600" i="1" dirty="0">
                    <a:solidFill>
                      <a:srgbClr val="CC0000"/>
                    </a:solidFill>
                    <a:latin typeface=".VnCommercial Script" panose="020B7200000000000000" pitchFamily="34" charset="0"/>
                    <a:cs typeface="Times New Roman" panose="02020603050405020304" pitchFamily="18" charset="0"/>
                  </a:rPr>
                  <a:t>P</a:t>
                </a:r>
                <a:r>
                  <a:rPr lang="en-US" altLang="vi-VN" sz="2600" i="1" dirty="0">
                    <a:solidFill>
                      <a:srgbClr val="000099"/>
                    </a:solidFill>
                    <a:latin typeface="Times New Roman" panose="02020603050405020304" pitchFamily="18" charset="0"/>
                    <a:cs typeface="Times New Roman" panose="02020603050405020304" pitchFamily="18" charset="0"/>
                  </a:rPr>
                  <a:t> bằng một đường dây có điện trở </a:t>
                </a:r>
                <a:r>
                  <a:rPr lang="en-US" altLang="vi-VN" sz="2600" i="1" dirty="0">
                    <a:solidFill>
                      <a:srgbClr val="CC0000"/>
                    </a:solidFill>
                    <a:latin typeface="Times New Roman" panose="02020603050405020304" pitchFamily="18" charset="0"/>
                    <a:cs typeface="Times New Roman" panose="02020603050405020304" pitchFamily="18" charset="0"/>
                  </a:rPr>
                  <a:t>R</a:t>
                </a:r>
                <a:r>
                  <a:rPr lang="en-US" altLang="vi-VN" sz="2600" i="1" dirty="0">
                    <a:solidFill>
                      <a:srgbClr val="000099"/>
                    </a:solidFill>
                    <a:latin typeface="Times New Roman" panose="02020603050405020304" pitchFamily="18" charset="0"/>
                    <a:cs typeface="Times New Roman" panose="02020603050405020304" pitchFamily="18" charset="0"/>
                  </a:rPr>
                  <a:t> và đặt vào hai đầu đường dây một hiệu điện thế </a:t>
                </a:r>
                <a:r>
                  <a:rPr lang="en-US" altLang="vi-VN" sz="2600" i="1" dirty="0">
                    <a:solidFill>
                      <a:srgbClr val="CC0000"/>
                    </a:solidFill>
                    <a:latin typeface="Times New Roman" panose="02020603050405020304" pitchFamily="18" charset="0"/>
                    <a:cs typeface="Times New Roman" panose="02020603050405020304" pitchFamily="18" charset="0"/>
                  </a:rPr>
                  <a:t>U</a:t>
                </a:r>
                <a:r>
                  <a:rPr lang="en-US" altLang="vi-VN" sz="2600" i="1" dirty="0">
                    <a:solidFill>
                      <a:srgbClr val="000099"/>
                    </a:solidFill>
                    <a:latin typeface="Times New Roman" panose="02020603050405020304" pitchFamily="18" charset="0"/>
                    <a:cs typeface="Times New Roman" panose="02020603050405020304" pitchFamily="18" charset="0"/>
                  </a:rPr>
                  <a:t>. Hãy lập công thức xác định công suất hao phí </a:t>
                </a:r>
                <a14:m>
                  <m:oMath xmlns:m="http://schemas.openxmlformats.org/officeDocument/2006/math">
                    <m:sSub>
                      <m:sSubPr>
                        <m:ctrlPr>
                          <a:rPr lang="en-US" altLang="vi-VN" sz="2700" i="1" smtClean="0">
                            <a:solidFill>
                              <a:srgbClr val="000099"/>
                            </a:solidFill>
                            <a:latin typeface="Cambria Math" panose="02040503050406030204" pitchFamily="18" charset="0"/>
                          </a:rPr>
                        </m:ctrlPr>
                      </m:sSubPr>
                      <m:e>
                        <m:r>
                          <m:rPr>
                            <m:nor/>
                          </m:rPr>
                          <a:rPr lang="en-US" altLang="vi-VN" sz="2700" i="1" dirty="0" smtClean="0">
                            <a:solidFill>
                              <a:srgbClr val="000099"/>
                            </a:solidFill>
                            <a:latin typeface=".VnCommercial Script" panose="020B7200000000000000" pitchFamily="34" charset="0"/>
                            <a:cs typeface="Times New Roman" panose="02020603050405020304" pitchFamily="18" charset="0"/>
                          </a:rPr>
                          <m:t>P</m:t>
                        </m:r>
                      </m:e>
                      <m:sub>
                        <m:r>
                          <a:rPr lang="en-US" altLang="vi-VN" sz="2700" b="0" i="1" smtClean="0">
                            <a:solidFill>
                              <a:srgbClr val="000099"/>
                            </a:solidFill>
                            <a:latin typeface="Cambria Math" panose="02040503050406030204" pitchFamily="18" charset="0"/>
                          </a:rPr>
                          <m:t>h𝑝</m:t>
                        </m:r>
                      </m:sub>
                    </m:sSub>
                  </m:oMath>
                </a14:m>
                <a:r>
                  <a:rPr lang="en-US" altLang="vi-VN" sz="2600" i="1" dirty="0">
                    <a:solidFill>
                      <a:srgbClr val="000099"/>
                    </a:solidFill>
                    <a:latin typeface="Times New Roman" panose="02020603050405020304" pitchFamily="18" charset="0"/>
                    <a:cs typeface="Times New Roman" panose="02020603050405020304" pitchFamily="18" charset="0"/>
                  </a:rPr>
                  <a:t> do tỏa nhiệt phụ thuộc như thế nào vào các yếu tố</a:t>
                </a:r>
                <a:r>
                  <a:rPr lang="en-US" altLang="vi-VN" sz="2600" i="1" dirty="0">
                    <a:solidFill>
                      <a:srgbClr val="006600"/>
                    </a:solidFill>
                    <a:latin typeface="Times New Roman" panose="02020603050405020304" pitchFamily="18" charset="0"/>
                    <a:cs typeface="Times New Roman" panose="02020603050405020304" pitchFamily="18" charset="0"/>
                  </a:rPr>
                  <a:t> </a:t>
                </a:r>
                <a:r>
                  <a:rPr lang="en-US" altLang="vi-VN" sz="2600" i="1" dirty="0">
                    <a:solidFill>
                      <a:srgbClr val="FF0000"/>
                    </a:solidFill>
                    <a:latin typeface="Times New Roman" panose="02020603050405020304" pitchFamily="18" charset="0"/>
                    <a:cs typeface="Times New Roman" panose="02020603050405020304" pitchFamily="18" charset="0"/>
                  </a:rPr>
                  <a:t>P, U, R?</a:t>
                </a:r>
                <a:r>
                  <a:rPr lang="en-US" altLang="vi-VN" i="1" dirty="0">
                    <a:latin typeface="Times New Roman" panose="02020603050405020304" pitchFamily="18" charset="0"/>
                    <a:cs typeface="Times New Roman" panose="02020603050405020304" pitchFamily="18" charset="0"/>
                  </a:rPr>
                  <a:t>  </a:t>
                </a:r>
              </a:p>
            </p:txBody>
          </p:sp>
        </mc:Choice>
        <mc:Fallback xmlns="">
          <p:sp>
            <p:nvSpPr>
              <p:cNvPr id="5125" name="Rectangle 6"/>
              <p:cNvSpPr>
                <a:spLocks noGrp="1" noRot="1" noChangeAspect="1" noMove="1" noResize="1" noEditPoints="1" noAdjustHandles="1" noChangeArrowheads="1" noChangeShapeType="1" noTextEdit="1"/>
              </p:cNvSpPr>
              <p:nvPr>
                <p:ph type="title"/>
              </p:nvPr>
            </p:nvSpPr>
            <p:spPr>
              <a:xfrm>
                <a:off x="811307" y="1233364"/>
                <a:ext cx="10981764" cy="1400753"/>
              </a:xfrm>
              <a:blipFill>
                <a:blip r:embed="rId2"/>
                <a:stretch>
                  <a:fillRect l="-777" t="-7391" r="-777" b="-7826"/>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 name="Rectangle 7"/>
              <p:cNvSpPr>
                <a:spLocks noChangeArrowheads="1"/>
              </p:cNvSpPr>
              <p:nvPr/>
            </p:nvSpPr>
            <p:spPr bwMode="auto">
              <a:xfrm>
                <a:off x="4383745" y="3031738"/>
                <a:ext cx="6651531" cy="3436518"/>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ts val="0"/>
                  </a:spcBef>
                  <a:buFontTx/>
                  <a:buNone/>
                </a:pPr>
                <a:r>
                  <a:rPr lang="en-US" altLang="vi-VN" sz="2800" b="1" i="1" dirty="0">
                    <a:solidFill>
                      <a:srgbClr val="0070C0"/>
                    </a:solidFill>
                    <a:latin typeface="Times New Roman" panose="02020603050405020304" pitchFamily="18" charset="0"/>
                    <a:cs typeface="Times New Roman" panose="02020603050405020304" pitchFamily="18" charset="0"/>
                  </a:rPr>
                  <a:t>Công suất của dòng điện:</a:t>
                </a:r>
              </a:p>
              <a:p>
                <a:pPr>
                  <a:spcBef>
                    <a:spcPts val="0"/>
                  </a:spcBef>
                  <a:buNone/>
                </a:pPr>
                <a:r>
                  <a:rPr lang="en-US" altLang="vi-VN" sz="2800" b="1" i="1" dirty="0">
                    <a:solidFill>
                      <a:srgbClr val="0070C0"/>
                    </a:solidFill>
                    <a:latin typeface="Times New Roman" panose="02020603050405020304" pitchFamily="18" charset="0"/>
                    <a:cs typeface="Times New Roman" panose="02020603050405020304" pitchFamily="18" charset="0"/>
                  </a:rPr>
                  <a:t> </a:t>
                </a:r>
                <a:r>
                  <a:rPr lang="en-US" altLang="vi-VN" sz="2800" i="1" dirty="0">
                    <a:solidFill>
                      <a:srgbClr val="0070C0"/>
                    </a:solidFill>
                    <a:latin typeface=".VnCommercial Script" panose="020B7200000000000000" pitchFamily="34" charset="0"/>
                    <a:cs typeface="Times New Roman" panose="02020603050405020304" pitchFamily="18" charset="0"/>
                  </a:rPr>
                  <a:t>P</a:t>
                </a:r>
                <a:r>
                  <a:rPr lang="en-US" altLang="vi-VN" sz="2800" i="1" dirty="0">
                    <a:solidFill>
                      <a:srgbClr val="0070C0"/>
                    </a:solidFill>
                    <a:latin typeface="Times New Roman" panose="02020603050405020304" pitchFamily="18" charset="0"/>
                    <a:cs typeface="Times New Roman" panose="02020603050405020304" pitchFamily="18" charset="0"/>
                  </a:rPr>
                  <a:t> </a:t>
                </a:r>
                <a:r>
                  <a:rPr lang="en-US" altLang="vi-VN" sz="2800" b="1" i="1" dirty="0">
                    <a:solidFill>
                      <a:srgbClr val="0070C0"/>
                    </a:solidFill>
                    <a:latin typeface="Times New Roman" panose="02020603050405020304" pitchFamily="18" charset="0"/>
                    <a:cs typeface="Times New Roman" panose="02020603050405020304" pitchFamily="18" charset="0"/>
                  </a:rPr>
                  <a:t>= U . I =&gt; I = </a:t>
                </a:r>
                <a14:m>
                  <m:oMath xmlns:m="http://schemas.openxmlformats.org/officeDocument/2006/math">
                    <m:f>
                      <m:fPr>
                        <m:ctrlPr>
                          <a:rPr lang="en-US" altLang="vi-VN" sz="2800" b="1" i="1" smtClean="0">
                            <a:solidFill>
                              <a:srgbClr val="0070C0"/>
                            </a:solidFill>
                            <a:latin typeface="Cambria Math" panose="02040503050406030204" pitchFamily="18" charset="0"/>
                          </a:rPr>
                        </m:ctrlPr>
                      </m:fPr>
                      <m:num>
                        <m:r>
                          <m:rPr>
                            <m:nor/>
                          </m:rPr>
                          <a:rPr lang="en-US" altLang="vi-VN" sz="2800" i="1" dirty="0" smtClean="0">
                            <a:solidFill>
                              <a:srgbClr val="0070C0"/>
                            </a:solidFill>
                            <a:latin typeface=".VnCommercial Script" panose="020B7200000000000000" pitchFamily="34" charset="0"/>
                            <a:cs typeface="Times New Roman" panose="02020603050405020304" pitchFamily="18" charset="0"/>
                          </a:rPr>
                          <m:t>P</m:t>
                        </m:r>
                        <m:r>
                          <m:rPr>
                            <m:nor/>
                          </m:rPr>
                          <a:rPr lang="en-US" altLang="vi-VN" sz="2800" i="1" dirty="0" smtClean="0">
                            <a:solidFill>
                              <a:srgbClr val="0070C0"/>
                            </a:solidFill>
                            <a:latin typeface="Times New Roman" panose="02020603050405020304" pitchFamily="18" charset="0"/>
                            <a:cs typeface="Times New Roman" panose="02020603050405020304" pitchFamily="18" charset="0"/>
                          </a:rPr>
                          <m:t> </m:t>
                        </m:r>
                      </m:num>
                      <m:den>
                        <m:r>
                          <a:rPr lang="en-US" altLang="vi-VN" sz="2800" b="1" i="1" smtClean="0">
                            <a:solidFill>
                              <a:srgbClr val="0070C0"/>
                            </a:solidFill>
                            <a:latin typeface="Cambria Math" panose="02040503050406030204" pitchFamily="18" charset="0"/>
                          </a:rPr>
                          <m:t>𝑼</m:t>
                        </m:r>
                      </m:den>
                    </m:f>
                  </m:oMath>
                </a14:m>
                <a:endParaRPr lang="en-US" altLang="vi-VN" sz="2800" b="1" i="1" dirty="0">
                  <a:solidFill>
                    <a:srgbClr val="0070C0"/>
                  </a:solidFill>
                  <a:latin typeface="Times New Roman" panose="02020603050405020304" pitchFamily="18" charset="0"/>
                  <a:cs typeface="Times New Roman" panose="02020603050405020304" pitchFamily="18" charset="0"/>
                </a:endParaRPr>
              </a:p>
              <a:p>
                <a:pPr>
                  <a:spcBef>
                    <a:spcPts val="0"/>
                  </a:spcBef>
                  <a:buNone/>
                </a:pPr>
                <a:r>
                  <a:rPr lang="en-US" altLang="vi-VN" sz="2800" b="1" i="1" dirty="0">
                    <a:solidFill>
                      <a:srgbClr val="0070C0"/>
                    </a:solidFill>
                    <a:latin typeface="Times New Roman" panose="02020603050405020304" pitchFamily="18" charset="0"/>
                    <a:cs typeface="Times New Roman" panose="02020603050405020304" pitchFamily="18" charset="0"/>
                  </a:rPr>
                  <a:t> Công suất hao phí do tỏa nhiệt:</a:t>
                </a:r>
              </a:p>
              <a:p>
                <a:pPr>
                  <a:spcBef>
                    <a:spcPts val="0"/>
                  </a:spcBef>
                  <a:buNone/>
                </a:pPr>
                <a14:m>
                  <m:oMath xmlns:m="http://schemas.openxmlformats.org/officeDocument/2006/math">
                    <m:sSub>
                      <m:sSubPr>
                        <m:ctrlPr>
                          <a:rPr lang="en-US" altLang="vi-VN" sz="2800" b="1" i="1" smtClean="0">
                            <a:solidFill>
                              <a:srgbClr val="0070C0"/>
                            </a:solidFill>
                            <a:latin typeface="Cambria Math" panose="02040503050406030204" pitchFamily="18" charset="0"/>
                          </a:rPr>
                        </m:ctrlPr>
                      </m:sSubPr>
                      <m:e>
                        <m:r>
                          <m:rPr>
                            <m:nor/>
                          </m:rPr>
                          <a:rPr lang="en-US" altLang="vi-VN" sz="2800" i="1" dirty="0" smtClean="0">
                            <a:solidFill>
                              <a:srgbClr val="0070C0"/>
                            </a:solidFill>
                            <a:latin typeface=".VnCommercial Script" panose="020B7200000000000000" pitchFamily="34" charset="0"/>
                            <a:cs typeface="Times New Roman" panose="02020603050405020304" pitchFamily="18" charset="0"/>
                          </a:rPr>
                          <m:t>P</m:t>
                        </m:r>
                      </m:e>
                      <m:sub>
                        <m:r>
                          <a:rPr lang="en-US" altLang="vi-VN" sz="2800" b="1" i="1" smtClean="0">
                            <a:solidFill>
                              <a:srgbClr val="0070C0"/>
                            </a:solidFill>
                            <a:latin typeface="Cambria Math" panose="02040503050406030204" pitchFamily="18" charset="0"/>
                          </a:rPr>
                          <m:t>𝒉𝒑</m:t>
                        </m:r>
                      </m:sub>
                    </m:sSub>
                  </m:oMath>
                </a14:m>
                <a:r>
                  <a:rPr lang="en-US" altLang="vi-VN" sz="2800" b="1" i="1" dirty="0">
                    <a:solidFill>
                      <a:srgbClr val="0070C0"/>
                    </a:solidFill>
                    <a:latin typeface="Times New Roman" panose="02020603050405020304" pitchFamily="18" charset="0"/>
                    <a:cs typeface="Times New Roman" panose="02020603050405020304" pitchFamily="18" charset="0"/>
                  </a:rPr>
                  <a:t> = </a:t>
                </a:r>
                <a14:m>
                  <m:oMath xmlns:m="http://schemas.openxmlformats.org/officeDocument/2006/math">
                    <m:sSup>
                      <m:sSupPr>
                        <m:ctrlPr>
                          <a:rPr lang="en-US" altLang="vi-VN" sz="2800" b="1" i="1">
                            <a:solidFill>
                              <a:srgbClr val="0070C0"/>
                            </a:solidFill>
                            <a:latin typeface="Cambria Math" panose="02040503050406030204" pitchFamily="18" charset="0"/>
                          </a:rPr>
                        </m:ctrlPr>
                      </m:sSupPr>
                      <m:e>
                        <m:r>
                          <a:rPr lang="en-US" altLang="vi-VN" sz="2800" b="1" i="1">
                            <a:solidFill>
                              <a:srgbClr val="0070C0"/>
                            </a:solidFill>
                            <a:latin typeface="Cambria Math" panose="02040503050406030204" pitchFamily="18" charset="0"/>
                          </a:rPr>
                          <m:t>𝑰</m:t>
                        </m:r>
                      </m:e>
                      <m:sup>
                        <m:r>
                          <a:rPr lang="en-US" altLang="vi-VN" sz="2800" b="1" i="1">
                            <a:solidFill>
                              <a:srgbClr val="0070C0"/>
                            </a:solidFill>
                            <a:latin typeface="Cambria Math" panose="02040503050406030204" pitchFamily="18" charset="0"/>
                          </a:rPr>
                          <m:t>𝟐</m:t>
                        </m:r>
                        <m:r>
                          <a:rPr lang="en-US" altLang="vi-VN" sz="2800" b="1" i="1">
                            <a:solidFill>
                              <a:srgbClr val="0070C0"/>
                            </a:solidFill>
                            <a:latin typeface="Cambria Math" panose="02040503050406030204" pitchFamily="18" charset="0"/>
                          </a:rPr>
                          <m:t> </m:t>
                        </m:r>
                      </m:sup>
                    </m:sSup>
                  </m:oMath>
                </a14:m>
                <a:r>
                  <a:rPr lang="en-US" altLang="vi-VN" sz="2800" b="1" i="1" dirty="0">
                    <a:solidFill>
                      <a:srgbClr val="0070C0"/>
                    </a:solidFill>
                    <a:latin typeface="Times New Roman" panose="02020603050405020304" pitchFamily="18" charset="0"/>
                    <a:cs typeface="Times New Roman" panose="02020603050405020304" pitchFamily="18" charset="0"/>
                  </a:rPr>
                  <a:t>.R = </a:t>
                </a:r>
                <a14:m>
                  <m:oMath xmlns:m="http://schemas.openxmlformats.org/officeDocument/2006/math">
                    <m:f>
                      <m:fPr>
                        <m:ctrlPr>
                          <a:rPr lang="en-US" altLang="vi-VN" sz="2800" b="1" i="1" smtClean="0">
                            <a:solidFill>
                              <a:srgbClr val="0070C0"/>
                            </a:solidFill>
                            <a:latin typeface="Cambria Math" panose="02040503050406030204" pitchFamily="18" charset="0"/>
                          </a:rPr>
                        </m:ctrlPr>
                      </m:fPr>
                      <m:num>
                        <m:r>
                          <m:rPr>
                            <m:nor/>
                          </m:rPr>
                          <a:rPr lang="en-US" altLang="vi-VN" sz="2800" i="1" dirty="0" smtClean="0">
                            <a:solidFill>
                              <a:srgbClr val="0070C0"/>
                            </a:solidFill>
                            <a:latin typeface="Times New Roman" panose="02020603050405020304" pitchFamily="18" charset="0"/>
                            <a:cs typeface="Times New Roman" panose="02020603050405020304" pitchFamily="18" charset="0"/>
                          </a:rPr>
                          <m:t> </m:t>
                        </m:r>
                        <m:sSup>
                          <m:sSupPr>
                            <m:ctrlPr>
                              <a:rPr lang="en-US" altLang="vi-VN" sz="2800" i="1" dirty="0" smtClean="0">
                                <a:solidFill>
                                  <a:srgbClr val="0070C0"/>
                                </a:solidFill>
                                <a:latin typeface="Cambria Math" panose="02040503050406030204" pitchFamily="18" charset="0"/>
                                <a:cs typeface="Times New Roman" panose="02020603050405020304" pitchFamily="18" charset="0"/>
                              </a:rPr>
                            </m:ctrlPr>
                          </m:sSupPr>
                          <m:e>
                            <m:r>
                              <m:rPr>
                                <m:nor/>
                              </m:rPr>
                              <a:rPr lang="en-US" altLang="vi-VN" sz="2800" i="1" dirty="0" smtClean="0">
                                <a:solidFill>
                                  <a:srgbClr val="0070C0"/>
                                </a:solidFill>
                                <a:latin typeface=".VnCommercial Script" panose="020B7200000000000000" pitchFamily="34" charset="0"/>
                                <a:cs typeface="Times New Roman" panose="02020603050405020304" pitchFamily="18" charset="0"/>
                              </a:rPr>
                              <m:t>P</m:t>
                            </m:r>
                          </m:e>
                          <m:sup>
                            <m:r>
                              <a:rPr lang="en-US" altLang="vi-VN" sz="2800" b="0" i="1" dirty="0" smtClean="0">
                                <a:solidFill>
                                  <a:srgbClr val="0070C0"/>
                                </a:solidFill>
                                <a:latin typeface="Cambria Math" panose="02040503050406030204" pitchFamily="18" charset="0"/>
                                <a:cs typeface="Times New Roman" panose="02020603050405020304" pitchFamily="18" charset="0"/>
                              </a:rPr>
                              <m:t>2</m:t>
                            </m:r>
                          </m:sup>
                        </m:sSup>
                      </m:num>
                      <m:den>
                        <m:sSup>
                          <m:sSupPr>
                            <m:ctrlPr>
                              <a:rPr lang="en-US" altLang="vi-VN" sz="2800" i="1" dirty="0" smtClean="0">
                                <a:solidFill>
                                  <a:srgbClr val="0070C0"/>
                                </a:solidFill>
                                <a:latin typeface="Cambria Math" panose="02040503050406030204" pitchFamily="18" charset="0"/>
                                <a:cs typeface="Times New Roman" panose="02020603050405020304" pitchFamily="18" charset="0"/>
                              </a:rPr>
                            </m:ctrlPr>
                          </m:sSupPr>
                          <m:e>
                            <m:r>
                              <a:rPr lang="en-US" altLang="vi-VN" sz="2800" b="0" i="1" dirty="0" smtClean="0">
                                <a:solidFill>
                                  <a:srgbClr val="0070C0"/>
                                </a:solidFill>
                                <a:latin typeface="Cambria Math" panose="02040503050406030204" pitchFamily="18" charset="0"/>
                                <a:cs typeface="Times New Roman" panose="02020603050405020304" pitchFamily="18" charset="0"/>
                              </a:rPr>
                              <m:t>𝑈</m:t>
                            </m:r>
                          </m:e>
                          <m:sup>
                            <m:r>
                              <a:rPr lang="en-US" altLang="vi-VN" sz="2800" b="0" i="1" dirty="0" smtClean="0">
                                <a:solidFill>
                                  <a:srgbClr val="0070C0"/>
                                </a:solidFill>
                                <a:latin typeface="Cambria Math" panose="02040503050406030204" pitchFamily="18" charset="0"/>
                                <a:cs typeface="Times New Roman" panose="02020603050405020304" pitchFamily="18" charset="0"/>
                              </a:rPr>
                              <m:t>2</m:t>
                            </m:r>
                          </m:sup>
                        </m:sSup>
                      </m:den>
                    </m:f>
                  </m:oMath>
                </a14:m>
                <a:r>
                  <a:rPr lang="en-US" altLang="vi-VN" sz="2800" b="1" i="1" dirty="0">
                    <a:solidFill>
                      <a:srgbClr val="0070C0"/>
                    </a:solidFill>
                    <a:latin typeface="Times New Roman" panose="02020603050405020304" pitchFamily="18" charset="0"/>
                    <a:cs typeface="Times New Roman" panose="02020603050405020304" pitchFamily="18" charset="0"/>
                  </a:rPr>
                  <a:t>.R</a:t>
                </a:r>
              </a:p>
              <a:p>
                <a:pPr>
                  <a:spcBef>
                    <a:spcPts val="0"/>
                  </a:spcBef>
                  <a:buNone/>
                </a:pPr>
                <a:endParaRPr lang="en-US" altLang="vi-VN" sz="2800" b="1" i="1" dirty="0">
                  <a:solidFill>
                    <a:srgbClr val="0070C0"/>
                  </a:solidFill>
                  <a:latin typeface="Times New Roman" panose="02020603050405020304" pitchFamily="18" charset="0"/>
                  <a:cs typeface="Times New Roman" panose="02020603050405020304" pitchFamily="18" charset="0"/>
                </a:endParaRPr>
              </a:p>
              <a:p>
                <a:pPr>
                  <a:spcBef>
                    <a:spcPts val="0"/>
                  </a:spcBef>
                  <a:buNone/>
                </a:pPr>
                <a:r>
                  <a:rPr lang="en-US" altLang="vi-VN" sz="2800" b="1" i="1" dirty="0">
                    <a:solidFill>
                      <a:srgbClr val="0070C0"/>
                    </a:solidFill>
                    <a:latin typeface="Times New Roman" panose="02020603050405020304" pitchFamily="18" charset="0"/>
                    <a:cs typeface="Times New Roman" panose="02020603050405020304" pitchFamily="18" charset="0"/>
                  </a:rPr>
                  <a:t>Vậy: </a:t>
                </a:r>
                <a14:m>
                  <m:oMath xmlns:m="http://schemas.openxmlformats.org/officeDocument/2006/math">
                    <m:sSub>
                      <m:sSubPr>
                        <m:ctrlPr>
                          <a:rPr lang="en-US" altLang="vi-VN" sz="2800" b="1" i="1" smtClean="0">
                            <a:solidFill>
                              <a:srgbClr val="0070C0"/>
                            </a:solidFill>
                            <a:latin typeface="Cambria Math" panose="02040503050406030204" pitchFamily="18" charset="0"/>
                          </a:rPr>
                        </m:ctrlPr>
                      </m:sSubPr>
                      <m:e>
                        <m:r>
                          <m:rPr>
                            <m:nor/>
                          </m:rPr>
                          <a:rPr lang="en-US" altLang="vi-VN" sz="2800" i="1" dirty="0" smtClean="0">
                            <a:solidFill>
                              <a:srgbClr val="0070C0"/>
                            </a:solidFill>
                            <a:latin typeface=".VnCommercial Script" panose="020B7200000000000000" pitchFamily="34" charset="0"/>
                            <a:cs typeface="Times New Roman" panose="02020603050405020304" pitchFamily="18" charset="0"/>
                          </a:rPr>
                          <m:t>P</m:t>
                        </m:r>
                      </m:e>
                      <m:sub>
                        <m:r>
                          <a:rPr lang="en-US" altLang="vi-VN" sz="2800" b="1" i="1" smtClean="0">
                            <a:solidFill>
                              <a:srgbClr val="0070C0"/>
                            </a:solidFill>
                            <a:latin typeface="Cambria Math" panose="02040503050406030204" pitchFamily="18" charset="0"/>
                          </a:rPr>
                          <m:t>𝒉𝒑</m:t>
                        </m:r>
                      </m:sub>
                    </m:sSub>
                  </m:oMath>
                </a14:m>
                <a:r>
                  <a:rPr lang="en-US" altLang="vi-VN" sz="2800" b="1" i="1" dirty="0">
                    <a:solidFill>
                      <a:srgbClr val="0070C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altLang="vi-VN" sz="2800" b="1" i="1">
                            <a:solidFill>
                              <a:srgbClr val="0070C0"/>
                            </a:solidFill>
                            <a:latin typeface="Cambria Math" panose="02040503050406030204" pitchFamily="18" charset="0"/>
                          </a:rPr>
                        </m:ctrlPr>
                      </m:fPr>
                      <m:num>
                        <m:r>
                          <m:rPr>
                            <m:nor/>
                          </m:rPr>
                          <a:rPr lang="en-US" altLang="vi-VN" sz="2800" i="1">
                            <a:solidFill>
                              <a:srgbClr val="0070C0"/>
                            </a:solidFill>
                            <a:latin typeface="Times New Roman" panose="02020603050405020304" pitchFamily="18" charset="0"/>
                            <a:cs typeface="Times New Roman" panose="02020603050405020304" pitchFamily="18" charset="0"/>
                          </a:rPr>
                          <m:t>R</m:t>
                        </m:r>
                        <m:r>
                          <m:rPr>
                            <m:nor/>
                          </m:rPr>
                          <a:rPr lang="en-US" altLang="vi-VN" sz="2800" i="1">
                            <a:solidFill>
                              <a:srgbClr val="0070C0"/>
                            </a:solidFill>
                            <a:latin typeface="Times New Roman" panose="02020603050405020304" pitchFamily="18" charset="0"/>
                            <a:cs typeface="Times New Roman" panose="02020603050405020304" pitchFamily="18" charset="0"/>
                          </a:rPr>
                          <m:t>.  </m:t>
                        </m:r>
                        <m:sSup>
                          <m:sSupPr>
                            <m:ctrlPr>
                              <a:rPr lang="en-US" altLang="vi-VN" sz="2800" i="1" dirty="0">
                                <a:solidFill>
                                  <a:srgbClr val="0070C0"/>
                                </a:solidFill>
                                <a:latin typeface="Cambria Math" panose="02040503050406030204" pitchFamily="18" charset="0"/>
                                <a:cs typeface="Times New Roman" panose="02020603050405020304" pitchFamily="18" charset="0"/>
                              </a:rPr>
                            </m:ctrlPr>
                          </m:sSupPr>
                          <m:e>
                            <m:r>
                              <m:rPr>
                                <m:nor/>
                              </m:rPr>
                              <a:rPr lang="en-US" altLang="vi-VN" sz="2800" i="1" dirty="0">
                                <a:solidFill>
                                  <a:srgbClr val="0070C0"/>
                                </a:solidFill>
                                <a:latin typeface=".VnCommercial Script" panose="020B7200000000000000" pitchFamily="34" charset="0"/>
                                <a:cs typeface="Times New Roman" panose="02020603050405020304" pitchFamily="18" charset="0"/>
                              </a:rPr>
                              <m:t>P</m:t>
                            </m:r>
                          </m:e>
                          <m:sup>
                            <m:r>
                              <a:rPr lang="en-US" altLang="vi-VN" sz="2800" i="1" dirty="0">
                                <a:solidFill>
                                  <a:srgbClr val="0070C0"/>
                                </a:solidFill>
                                <a:latin typeface="Cambria Math" panose="02040503050406030204" pitchFamily="18" charset="0"/>
                                <a:cs typeface="Times New Roman" panose="02020603050405020304" pitchFamily="18" charset="0"/>
                              </a:rPr>
                              <m:t>2</m:t>
                            </m:r>
                          </m:sup>
                        </m:sSup>
                      </m:num>
                      <m:den>
                        <m:sSup>
                          <m:sSupPr>
                            <m:ctrlPr>
                              <a:rPr lang="en-US" altLang="vi-VN" sz="2800" i="1" dirty="0">
                                <a:solidFill>
                                  <a:srgbClr val="0070C0"/>
                                </a:solidFill>
                                <a:latin typeface="Cambria Math" panose="02040503050406030204" pitchFamily="18" charset="0"/>
                                <a:cs typeface="Times New Roman" panose="02020603050405020304" pitchFamily="18" charset="0"/>
                              </a:rPr>
                            </m:ctrlPr>
                          </m:sSupPr>
                          <m:e>
                            <m:r>
                              <a:rPr lang="en-US" altLang="vi-VN" sz="2800" i="1" dirty="0">
                                <a:solidFill>
                                  <a:srgbClr val="0070C0"/>
                                </a:solidFill>
                                <a:latin typeface="Cambria Math" panose="02040503050406030204" pitchFamily="18" charset="0"/>
                                <a:cs typeface="Times New Roman" panose="02020603050405020304" pitchFamily="18" charset="0"/>
                              </a:rPr>
                              <m:t>𝑈</m:t>
                            </m:r>
                          </m:e>
                          <m:sup>
                            <m:r>
                              <a:rPr lang="en-US" altLang="vi-VN" sz="2800" i="1" dirty="0">
                                <a:solidFill>
                                  <a:srgbClr val="0070C0"/>
                                </a:solidFill>
                                <a:latin typeface="Cambria Math" panose="02040503050406030204" pitchFamily="18" charset="0"/>
                                <a:cs typeface="Times New Roman" panose="02020603050405020304" pitchFamily="18" charset="0"/>
                              </a:rPr>
                              <m:t>2</m:t>
                            </m:r>
                          </m:sup>
                        </m:sSup>
                      </m:den>
                    </m:f>
                  </m:oMath>
                </a14:m>
                <a:endParaRPr lang="en-US" altLang="vi-VN" sz="2800" b="1" i="1" dirty="0">
                  <a:solidFill>
                    <a:srgbClr val="0070C0"/>
                  </a:solidFill>
                  <a:latin typeface="Times New Roman" panose="02020603050405020304" pitchFamily="18" charset="0"/>
                  <a:cs typeface="Times New Roman" panose="02020603050405020304" pitchFamily="18" charset="0"/>
                </a:endParaRPr>
              </a:p>
            </p:txBody>
          </p:sp>
        </mc:Choice>
        <mc:Fallback xmlns="">
          <p:sp>
            <p:nvSpPr>
              <p:cNvPr id="8" name="Rectangle 7"/>
              <p:cNvSpPr>
                <a:spLocks noRot="1" noChangeAspect="1" noMove="1" noResize="1" noEditPoints="1" noAdjustHandles="1" noChangeArrowheads="1" noChangeShapeType="1" noTextEdit="1"/>
              </p:cNvSpPr>
              <p:nvPr/>
            </p:nvSpPr>
            <p:spPr bwMode="auto">
              <a:xfrm>
                <a:off x="4383745" y="3031738"/>
                <a:ext cx="6651531" cy="3436518"/>
              </a:xfrm>
              <a:prstGeom prst="rect">
                <a:avLst/>
              </a:prstGeom>
              <a:blipFill>
                <a:blip r:embed="rId3"/>
                <a:stretch>
                  <a:fillRect l="-1833" t="-177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vi-VN">
                    <a:noFill/>
                  </a:rPr>
                  <a:t> </a:t>
                </a:r>
              </a:p>
            </p:txBody>
          </p:sp>
        </mc:Fallback>
      </mc:AlternateContent>
      <p:cxnSp>
        <p:nvCxnSpPr>
          <p:cNvPr id="4" name="Straight Connector 3"/>
          <p:cNvCxnSpPr/>
          <p:nvPr/>
        </p:nvCxnSpPr>
        <p:spPr>
          <a:xfrm>
            <a:off x="3644153" y="2524870"/>
            <a:ext cx="0" cy="5048987"/>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9" name="Rectangle 18"/>
              <p:cNvSpPr>
                <a:spLocks noChangeArrowheads="1"/>
              </p:cNvSpPr>
              <p:nvPr/>
            </p:nvSpPr>
            <p:spPr bwMode="auto">
              <a:xfrm>
                <a:off x="811307" y="2596432"/>
                <a:ext cx="3104733" cy="2407839"/>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vi-VN" sz="2000" b="1" u="sng" dirty="0">
                    <a:solidFill>
                      <a:srgbClr val="000099"/>
                    </a:solidFill>
                  </a:rPr>
                  <a:t>Tóm tắt:</a:t>
                </a:r>
              </a:p>
              <a:p>
                <a:pPr>
                  <a:spcBef>
                    <a:spcPts val="0"/>
                  </a:spcBef>
                  <a:buNone/>
                </a:pPr>
                <a:r>
                  <a:rPr lang="en-US" altLang="vi-VN" i="1" dirty="0">
                    <a:solidFill>
                      <a:srgbClr val="0070C0"/>
                    </a:solidFill>
                    <a:latin typeface=".VnCommercial Script" panose="020B7200000000000000" pitchFamily="34" charset="0"/>
                    <a:cs typeface="Times New Roman" panose="02020603050405020304" pitchFamily="18" charset="0"/>
                  </a:rPr>
                  <a:t>P</a:t>
                </a:r>
              </a:p>
              <a:p>
                <a:pPr>
                  <a:spcBef>
                    <a:spcPts val="0"/>
                  </a:spcBef>
                  <a:buNone/>
                </a:pPr>
                <a:r>
                  <a:rPr lang="en-US" altLang="vi-VN" i="1" dirty="0">
                    <a:solidFill>
                      <a:srgbClr val="0070C0"/>
                    </a:solidFill>
                    <a:latin typeface="Times New Roman" panose="02020603050405020304" pitchFamily="18" charset="0"/>
                    <a:cs typeface="Times New Roman" panose="02020603050405020304" pitchFamily="18" charset="0"/>
                  </a:rPr>
                  <a:t>R</a:t>
                </a:r>
              </a:p>
              <a:p>
                <a:pPr>
                  <a:spcBef>
                    <a:spcPts val="0"/>
                  </a:spcBef>
                  <a:buNone/>
                </a:pPr>
                <a:r>
                  <a:rPr lang="en-US" altLang="vi-VN" b="1" i="1" dirty="0">
                    <a:solidFill>
                      <a:srgbClr val="0070C0"/>
                    </a:solidFill>
                    <a:latin typeface="Times New Roman" panose="02020603050405020304" pitchFamily="18" charset="0"/>
                    <a:cs typeface="Times New Roman" panose="02020603050405020304" pitchFamily="18" charset="0"/>
                  </a:rPr>
                  <a:t>U     </a:t>
                </a:r>
              </a:p>
              <a:p>
                <a:pPr>
                  <a:spcBef>
                    <a:spcPts val="0"/>
                  </a:spcBef>
                  <a:buNone/>
                </a:pPr>
                <a14:m>
                  <m:oMath xmlns:m="http://schemas.openxmlformats.org/officeDocument/2006/math">
                    <m:sSub>
                      <m:sSubPr>
                        <m:ctrlPr>
                          <a:rPr lang="en-US" altLang="vi-VN" i="1" smtClean="0">
                            <a:solidFill>
                              <a:srgbClr val="FF0000"/>
                            </a:solidFill>
                            <a:latin typeface="Cambria Math" panose="02040503050406030204" pitchFamily="18" charset="0"/>
                          </a:rPr>
                        </m:ctrlPr>
                      </m:sSubPr>
                      <m:e>
                        <m:r>
                          <m:rPr>
                            <m:nor/>
                          </m:rPr>
                          <a:rPr lang="en-US" altLang="vi-VN" i="1" dirty="0" smtClean="0">
                            <a:solidFill>
                              <a:srgbClr val="FF0000"/>
                            </a:solidFill>
                            <a:latin typeface=".VnCommercial Script" panose="020B7200000000000000" pitchFamily="34" charset="0"/>
                            <a:cs typeface="Times New Roman" panose="02020603050405020304" pitchFamily="18" charset="0"/>
                          </a:rPr>
                          <m:t>P</m:t>
                        </m:r>
                      </m:e>
                      <m:sub>
                        <m:r>
                          <a:rPr lang="en-US" altLang="vi-VN" b="0" i="1" smtClean="0">
                            <a:solidFill>
                              <a:srgbClr val="FF0000"/>
                            </a:solidFill>
                            <a:latin typeface="Cambria Math" panose="02040503050406030204" pitchFamily="18" charset="0"/>
                          </a:rPr>
                          <m:t>h𝑝</m:t>
                        </m:r>
                      </m:sub>
                    </m:sSub>
                  </m:oMath>
                </a14:m>
                <a:r>
                  <a:rPr lang="en-US" altLang="vi-VN" b="1" dirty="0">
                    <a:solidFill>
                      <a:srgbClr val="FF0000"/>
                    </a:solidFill>
                  </a:rPr>
                  <a:t>=?</a:t>
                </a:r>
              </a:p>
            </p:txBody>
          </p:sp>
        </mc:Choice>
        <mc:Fallback xmlns="">
          <p:sp>
            <p:nvSpPr>
              <p:cNvPr id="19" name="Rectangle 18"/>
              <p:cNvSpPr>
                <a:spLocks noRot="1" noChangeAspect="1" noMove="1" noResize="1" noEditPoints="1" noAdjustHandles="1" noChangeArrowheads="1" noChangeShapeType="1" noTextEdit="1"/>
              </p:cNvSpPr>
              <p:nvPr/>
            </p:nvSpPr>
            <p:spPr bwMode="auto">
              <a:xfrm>
                <a:off x="811307" y="2596432"/>
                <a:ext cx="3104733" cy="2407839"/>
              </a:xfrm>
              <a:prstGeom prst="rect">
                <a:avLst/>
              </a:prstGeom>
              <a:blipFill>
                <a:blip r:embed="rId4"/>
                <a:stretch>
                  <a:fillRect l="-4912" t="-1266" b="-557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vi-VN">
                    <a:noFill/>
                  </a:rPr>
                  <a:t> </a:t>
                </a:r>
              </a:p>
            </p:txBody>
          </p:sp>
        </mc:Fallback>
      </mc:AlternateContent>
      <p:sp>
        <p:nvSpPr>
          <p:cNvPr id="20" name="Rectangle 19"/>
          <p:cNvSpPr>
            <a:spLocks noChangeArrowheads="1"/>
          </p:cNvSpPr>
          <p:nvPr/>
        </p:nvSpPr>
        <p:spPr bwMode="auto">
          <a:xfrm>
            <a:off x="4383745" y="2596432"/>
            <a:ext cx="31047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vi-VN" sz="2000" b="1" u="sng" dirty="0">
                <a:solidFill>
                  <a:srgbClr val="000099"/>
                </a:solidFill>
              </a:rPr>
              <a:t>Giải</a:t>
            </a:r>
            <a:r>
              <a:rPr lang="en-US" altLang="vi-VN" sz="2000" b="1" dirty="0">
                <a:solidFill>
                  <a:srgbClr val="000099"/>
                </a:solidFill>
              </a:rPr>
              <a:t>:</a:t>
            </a:r>
          </a:p>
        </p:txBody>
      </p:sp>
    </p:spTree>
    <p:extLst>
      <p:ext uri="{BB962C8B-B14F-4D97-AF65-F5344CB8AC3E}">
        <p14:creationId xmlns:p14="http://schemas.microsoft.com/office/powerpoint/2010/main" val="900935525"/>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circle(in)">
                                      <p:cBhvr>
                                        <p:cTn id="27" dur="20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9"/>
          <p:cNvSpPr>
            <a:spLocks noChangeArrowheads="1"/>
          </p:cNvSpPr>
          <p:nvPr/>
        </p:nvSpPr>
        <p:spPr bwMode="auto">
          <a:xfrm>
            <a:off x="1139493" y="2400041"/>
            <a:ext cx="86471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vi-VN" sz="2600" b="1" u="sng" dirty="0">
                <a:solidFill>
                  <a:srgbClr val="CC0000"/>
                </a:solidFill>
              </a:rPr>
              <a:t>C1:</a:t>
            </a:r>
            <a:r>
              <a:rPr lang="en-US" altLang="vi-VN" sz="2600" b="1" dirty="0">
                <a:solidFill>
                  <a:srgbClr val="FF3300"/>
                </a:solidFill>
              </a:rPr>
              <a:t> </a:t>
            </a:r>
            <a:r>
              <a:rPr lang="en-US" altLang="vi-VN" sz="2600" b="1" dirty="0">
                <a:solidFill>
                  <a:srgbClr val="000099"/>
                </a:solidFill>
              </a:rPr>
              <a:t>Từ công thức tính</a:t>
            </a:r>
            <a:r>
              <a:rPr lang="en-US" altLang="vi-VN" sz="2600" dirty="0">
                <a:solidFill>
                  <a:srgbClr val="000099"/>
                </a:solidFill>
              </a:rPr>
              <a:t> </a:t>
            </a:r>
            <a:r>
              <a:rPr lang="en-US" altLang="vi-VN" sz="2600" b="1" dirty="0">
                <a:solidFill>
                  <a:srgbClr val="000099"/>
                </a:solidFill>
              </a:rPr>
              <a:t>công suất hao phí do tỏa nhiệt:</a:t>
            </a:r>
          </a:p>
        </p:txBody>
      </p:sp>
      <p:sp>
        <p:nvSpPr>
          <p:cNvPr id="7175" name="Rectangle 13"/>
          <p:cNvSpPr>
            <a:spLocks noChangeArrowheads="1"/>
          </p:cNvSpPr>
          <p:nvPr/>
        </p:nvSpPr>
        <p:spPr bwMode="auto">
          <a:xfrm>
            <a:off x="974025" y="7028503"/>
            <a:ext cx="4262438"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vi-VN" sz="2600" b="1" dirty="0">
                <a:solidFill>
                  <a:srgbClr val="000099"/>
                </a:solidFill>
              </a:rPr>
              <a:t>2. Cách làm giảm hao phí:</a:t>
            </a:r>
            <a:endParaRPr lang="vi-VN" altLang="vi-VN" sz="2600" b="1" dirty="0">
              <a:solidFill>
                <a:srgbClr val="000099"/>
              </a:solidFill>
            </a:endParaRPr>
          </a:p>
        </p:txBody>
      </p:sp>
      <p:sp>
        <p:nvSpPr>
          <p:cNvPr id="7176" name="Rectangle 14"/>
          <p:cNvSpPr>
            <a:spLocks noGrp="1" noChangeArrowheads="1"/>
          </p:cNvSpPr>
          <p:nvPr>
            <p:ph type="title"/>
          </p:nvPr>
        </p:nvSpPr>
        <p:spPr>
          <a:xfrm>
            <a:off x="1464612" y="2834124"/>
            <a:ext cx="7874638" cy="1447800"/>
          </a:xfrm>
          <a:noFill/>
        </p:spPr>
        <p:txBody>
          <a:bodyPr/>
          <a:lstStyle/>
          <a:p>
            <a:pPr algn="l" eaLnBrk="1" hangingPunct="1"/>
            <a:r>
              <a:rPr lang="en-US" altLang="vi-VN" sz="2600" b="1" dirty="0">
                <a:solidFill>
                  <a:srgbClr val="000099"/>
                </a:solidFill>
              </a:rPr>
              <a:t>Để truyền tải một công suất </a:t>
            </a:r>
            <a:r>
              <a:rPr lang="en-US" altLang="vi-VN" sz="2600" b="1" dirty="0">
                <a:solidFill>
                  <a:srgbClr val="FF0000"/>
                </a:solidFill>
                <a:latin typeface=".VnCommercial Script" panose="020B7200000000000000" pitchFamily="34" charset="0"/>
              </a:rPr>
              <a:t>P</a:t>
            </a:r>
            <a:r>
              <a:rPr lang="en-US" altLang="vi-VN" sz="2600" b="1" dirty="0">
                <a:solidFill>
                  <a:srgbClr val="000099"/>
                </a:solidFill>
              </a:rPr>
              <a:t> xác định, muốn giảm hao phí do tỏa nhiệt thì có thể có những cách làm nào?</a:t>
            </a:r>
          </a:p>
        </p:txBody>
      </p:sp>
      <p:sp>
        <p:nvSpPr>
          <p:cNvPr id="17423" name="Rectangle 15"/>
          <p:cNvSpPr>
            <a:spLocks noChangeArrowheads="1"/>
          </p:cNvSpPr>
          <p:nvPr/>
        </p:nvSpPr>
        <p:spPr bwMode="auto">
          <a:xfrm>
            <a:off x="1139493" y="3968874"/>
            <a:ext cx="4800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vi-VN" sz="2600" b="1" i="1" dirty="0">
                <a:solidFill>
                  <a:srgbClr val="CC0000"/>
                </a:solidFill>
              </a:rPr>
              <a:t>Cách 1:</a:t>
            </a:r>
            <a:r>
              <a:rPr lang="en-US" altLang="vi-VN" sz="2600" b="1" i="1" dirty="0">
                <a:solidFill>
                  <a:srgbClr val="000099"/>
                </a:solidFill>
              </a:rPr>
              <a:t> Giảm điện trở R</a:t>
            </a:r>
          </a:p>
        </p:txBody>
      </p:sp>
      <p:sp>
        <p:nvSpPr>
          <p:cNvPr id="17424" name="Rectangle 16"/>
          <p:cNvSpPr>
            <a:spLocks noChangeArrowheads="1"/>
          </p:cNvSpPr>
          <p:nvPr/>
        </p:nvSpPr>
        <p:spPr bwMode="auto">
          <a:xfrm>
            <a:off x="1139493" y="4608980"/>
            <a:ext cx="7239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vi-VN" sz="2600" b="1" i="1" dirty="0">
                <a:solidFill>
                  <a:srgbClr val="CC0000"/>
                </a:solidFill>
              </a:rPr>
              <a:t>Cách 2:</a:t>
            </a:r>
            <a:r>
              <a:rPr lang="en-US" altLang="vi-VN" sz="2600" b="1" i="1" dirty="0">
                <a:solidFill>
                  <a:srgbClr val="000099"/>
                </a:solidFill>
              </a:rPr>
              <a:t> Tăng U</a:t>
            </a:r>
            <a:r>
              <a:rPr lang="en-US" altLang="vi-VN" sz="2600" b="1" i="1" baseline="30000" dirty="0">
                <a:solidFill>
                  <a:srgbClr val="000099"/>
                </a:solidFill>
              </a:rPr>
              <a:t>2</a:t>
            </a:r>
            <a:r>
              <a:rPr lang="en-US" altLang="vi-VN" sz="2600" b="1" i="1" dirty="0">
                <a:solidFill>
                  <a:srgbClr val="000099"/>
                </a:solidFill>
              </a:rPr>
              <a:t> =&gt; Tăng hiệu điện thế U</a:t>
            </a:r>
          </a:p>
        </p:txBody>
      </p:sp>
      <p:sp>
        <p:nvSpPr>
          <p:cNvPr id="11" name="Rectangle 3"/>
          <p:cNvSpPr>
            <a:spLocks noChangeArrowheads="1"/>
          </p:cNvSpPr>
          <p:nvPr/>
        </p:nvSpPr>
        <p:spPr bwMode="auto">
          <a:xfrm>
            <a:off x="811307" y="146050"/>
            <a:ext cx="88503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vi-VN" sz="2600" b="1" dirty="0">
                <a:solidFill>
                  <a:srgbClr val="CC0000"/>
                </a:solidFill>
              </a:rPr>
              <a:t>I. Sự hao phí điện năng trên đường dây truyền tải điện:</a:t>
            </a:r>
          </a:p>
        </p:txBody>
      </p:sp>
      <p:sp>
        <p:nvSpPr>
          <p:cNvPr id="12" name="Rectangle 5"/>
          <p:cNvSpPr>
            <a:spLocks noChangeArrowheads="1"/>
          </p:cNvSpPr>
          <p:nvPr/>
        </p:nvSpPr>
        <p:spPr bwMode="auto">
          <a:xfrm>
            <a:off x="811307" y="677769"/>
            <a:ext cx="8305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vi-VN" sz="2600" b="1" dirty="0">
                <a:solidFill>
                  <a:srgbClr val="000099"/>
                </a:solidFill>
              </a:rPr>
              <a:t>1. Tính điện năng hao phí trên đường dây tải điện:</a:t>
            </a:r>
          </a:p>
        </p:txBody>
      </p:sp>
      <mc:AlternateContent xmlns:mc="http://schemas.openxmlformats.org/markup-compatibility/2006" xmlns:a14="http://schemas.microsoft.com/office/drawing/2010/main">
        <mc:Choice Requires="a14">
          <p:sp>
            <p:nvSpPr>
              <p:cNvPr id="2" name="Rectangle 1"/>
              <p:cNvSpPr/>
              <p:nvPr/>
            </p:nvSpPr>
            <p:spPr>
              <a:xfrm>
                <a:off x="1715815" y="1276952"/>
                <a:ext cx="2327368" cy="971933"/>
              </a:xfrm>
              <a:prstGeom prst="rect">
                <a:avLst/>
              </a:prstGeom>
              <a:ln w="28575">
                <a:solidFill>
                  <a:srgbClr val="FF0000"/>
                </a:solidFill>
              </a:ln>
            </p:spPr>
            <p:txBody>
              <a:bodyPr wrap="none">
                <a:spAutoFit/>
              </a:bodyPr>
              <a:lstStyle/>
              <a:p>
                <a14:m>
                  <m:oMath xmlns:m="http://schemas.openxmlformats.org/officeDocument/2006/math">
                    <m:sSub>
                      <m:sSubPr>
                        <m:ctrlPr>
                          <a:rPr lang="en-US" altLang="vi-VN" sz="3600" b="1" i="1" smtClean="0">
                            <a:solidFill>
                              <a:srgbClr val="FF0000"/>
                            </a:solidFill>
                            <a:latin typeface="Cambria Math" panose="02040503050406030204" pitchFamily="18" charset="0"/>
                          </a:rPr>
                        </m:ctrlPr>
                      </m:sSubPr>
                      <m:e>
                        <m:r>
                          <m:rPr>
                            <m:nor/>
                          </m:rPr>
                          <a:rPr lang="en-US" altLang="vi-VN" sz="3600" i="1" dirty="0">
                            <a:solidFill>
                              <a:srgbClr val="FF0000"/>
                            </a:solidFill>
                            <a:latin typeface=".VnCommercial Script" panose="020B7200000000000000" pitchFamily="34" charset="0"/>
                            <a:cs typeface="Times New Roman" panose="02020603050405020304" pitchFamily="18" charset="0"/>
                          </a:rPr>
                          <m:t>P</m:t>
                        </m:r>
                      </m:e>
                      <m:sub>
                        <m:r>
                          <a:rPr lang="en-US" altLang="vi-VN" sz="3600" b="1" i="1">
                            <a:solidFill>
                              <a:srgbClr val="FF0000"/>
                            </a:solidFill>
                            <a:latin typeface="Cambria Math" panose="02040503050406030204" pitchFamily="18" charset="0"/>
                          </a:rPr>
                          <m:t>𝒉𝒑</m:t>
                        </m:r>
                      </m:sub>
                    </m:sSub>
                  </m:oMath>
                </a14:m>
                <a:r>
                  <a:rPr lang="en-US" altLang="vi-VN" sz="3600" b="1" i="1" dirty="0">
                    <a:solidFill>
                      <a:srgbClr val="FF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altLang="vi-VN" sz="3600" b="1" i="1">
                            <a:solidFill>
                              <a:srgbClr val="FF0000"/>
                            </a:solidFill>
                            <a:latin typeface="Cambria Math" panose="02040503050406030204" pitchFamily="18" charset="0"/>
                          </a:rPr>
                        </m:ctrlPr>
                      </m:fPr>
                      <m:num>
                        <m:r>
                          <m:rPr>
                            <m:nor/>
                          </m:rPr>
                          <a:rPr lang="en-US" altLang="vi-VN" sz="3600" i="1">
                            <a:solidFill>
                              <a:srgbClr val="FF0000"/>
                            </a:solidFill>
                            <a:latin typeface="Times New Roman" panose="02020603050405020304" pitchFamily="18" charset="0"/>
                            <a:cs typeface="Times New Roman" panose="02020603050405020304" pitchFamily="18" charset="0"/>
                          </a:rPr>
                          <m:t>R</m:t>
                        </m:r>
                        <m:r>
                          <m:rPr>
                            <m:nor/>
                          </m:rPr>
                          <a:rPr lang="en-US" altLang="vi-VN" sz="3600" i="1">
                            <a:solidFill>
                              <a:srgbClr val="FF0000"/>
                            </a:solidFill>
                            <a:latin typeface="Times New Roman" panose="02020603050405020304" pitchFamily="18" charset="0"/>
                            <a:cs typeface="Times New Roman" panose="02020603050405020304" pitchFamily="18" charset="0"/>
                          </a:rPr>
                          <m:t>.  </m:t>
                        </m:r>
                        <m:sSup>
                          <m:sSupPr>
                            <m:ctrlPr>
                              <a:rPr lang="en-US" altLang="vi-VN" sz="3600" i="1" dirty="0">
                                <a:solidFill>
                                  <a:srgbClr val="FF0000"/>
                                </a:solidFill>
                                <a:latin typeface="Cambria Math" panose="02040503050406030204" pitchFamily="18" charset="0"/>
                                <a:cs typeface="Times New Roman" panose="02020603050405020304" pitchFamily="18" charset="0"/>
                              </a:rPr>
                            </m:ctrlPr>
                          </m:sSupPr>
                          <m:e>
                            <m:r>
                              <m:rPr>
                                <m:nor/>
                              </m:rPr>
                              <a:rPr lang="en-US" altLang="vi-VN" sz="3600" i="1" dirty="0">
                                <a:solidFill>
                                  <a:srgbClr val="FF0000"/>
                                </a:solidFill>
                                <a:latin typeface=".VnCommercial Script" panose="020B7200000000000000" pitchFamily="34" charset="0"/>
                                <a:cs typeface="Times New Roman" panose="02020603050405020304" pitchFamily="18" charset="0"/>
                              </a:rPr>
                              <m:t>P</m:t>
                            </m:r>
                          </m:e>
                          <m:sup>
                            <m:r>
                              <a:rPr lang="en-US" altLang="vi-VN" sz="3600" i="1" dirty="0">
                                <a:solidFill>
                                  <a:srgbClr val="FF0000"/>
                                </a:solidFill>
                                <a:latin typeface="Cambria Math" panose="02040503050406030204" pitchFamily="18" charset="0"/>
                                <a:cs typeface="Times New Roman" panose="02020603050405020304" pitchFamily="18" charset="0"/>
                              </a:rPr>
                              <m:t>2</m:t>
                            </m:r>
                          </m:sup>
                        </m:sSup>
                      </m:num>
                      <m:den>
                        <m:sSup>
                          <m:sSupPr>
                            <m:ctrlPr>
                              <a:rPr lang="en-US" altLang="vi-VN" sz="3600" i="1" dirty="0">
                                <a:solidFill>
                                  <a:srgbClr val="FF0000"/>
                                </a:solidFill>
                                <a:latin typeface="Cambria Math" panose="02040503050406030204" pitchFamily="18" charset="0"/>
                                <a:cs typeface="Times New Roman" panose="02020603050405020304" pitchFamily="18" charset="0"/>
                              </a:rPr>
                            </m:ctrlPr>
                          </m:sSupPr>
                          <m:e>
                            <m:r>
                              <a:rPr lang="en-US" altLang="vi-VN" sz="3600" i="1" dirty="0">
                                <a:solidFill>
                                  <a:srgbClr val="FF0000"/>
                                </a:solidFill>
                                <a:latin typeface="Cambria Math" panose="02040503050406030204" pitchFamily="18" charset="0"/>
                                <a:cs typeface="Times New Roman" panose="02020603050405020304" pitchFamily="18" charset="0"/>
                              </a:rPr>
                              <m:t>𝑈</m:t>
                            </m:r>
                          </m:e>
                          <m:sup>
                            <m:r>
                              <a:rPr lang="en-US" altLang="vi-VN" sz="3600" i="1" dirty="0">
                                <a:solidFill>
                                  <a:srgbClr val="FF0000"/>
                                </a:solidFill>
                                <a:latin typeface="Cambria Math" panose="02040503050406030204" pitchFamily="18" charset="0"/>
                                <a:cs typeface="Times New Roman" panose="02020603050405020304" pitchFamily="18" charset="0"/>
                              </a:rPr>
                              <m:t>2</m:t>
                            </m:r>
                          </m:sup>
                        </m:sSup>
                      </m:den>
                    </m:f>
                  </m:oMath>
                </a14:m>
                <a:endParaRPr lang="vi-VN" sz="3600" dirty="0">
                  <a:solidFill>
                    <a:srgbClr val="FF0000"/>
                  </a:solidFill>
                </a:endParaRPr>
              </a:p>
            </p:txBody>
          </p:sp>
        </mc:Choice>
        <mc:Fallback xmlns="">
          <p:sp>
            <p:nvSpPr>
              <p:cNvPr id="2" name="Rectangle 1"/>
              <p:cNvSpPr>
                <a:spLocks noRot="1" noChangeAspect="1" noMove="1" noResize="1" noEditPoints="1" noAdjustHandles="1" noChangeArrowheads="1" noChangeShapeType="1" noTextEdit="1"/>
              </p:cNvSpPr>
              <p:nvPr/>
            </p:nvSpPr>
            <p:spPr>
              <a:xfrm>
                <a:off x="1715815" y="1276952"/>
                <a:ext cx="2327368" cy="971933"/>
              </a:xfrm>
              <a:prstGeom prst="rect">
                <a:avLst/>
              </a:prstGeom>
              <a:blipFill>
                <a:blip r:embed="rId2"/>
                <a:stretch>
                  <a:fillRect b="-7273"/>
                </a:stretch>
              </a:blipFill>
              <a:ln w="28575">
                <a:solidFill>
                  <a:srgbClr val="FF0000"/>
                </a:solidFill>
              </a:ln>
            </p:spPr>
            <p:txBody>
              <a:bodyPr/>
              <a:lstStyle/>
              <a:p>
                <a:r>
                  <a:rPr lang="vi-VN">
                    <a:noFill/>
                  </a:rPr>
                  <a:t> </a:t>
                </a:r>
              </a:p>
            </p:txBody>
          </p:sp>
        </mc:Fallback>
      </mc:AlternateContent>
    </p:spTree>
    <p:extLst>
      <p:ext uri="{BB962C8B-B14F-4D97-AF65-F5344CB8AC3E}">
        <p14:creationId xmlns:p14="http://schemas.microsoft.com/office/powerpoint/2010/main" val="2732890746"/>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7173"/>
                                        </p:tgtEl>
                                        <p:attrNameLst>
                                          <p:attrName>style.visibility</p:attrName>
                                        </p:attrNameLst>
                                      </p:cBhvr>
                                      <p:to>
                                        <p:strVal val="visible"/>
                                      </p:to>
                                    </p:set>
                                    <p:animEffect transition="in" filter="fade">
                                      <p:cBhvr>
                                        <p:cTn id="11" dur="500"/>
                                        <p:tgtEl>
                                          <p:spTgt spid="717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176"/>
                                        </p:tgtEl>
                                        <p:attrNameLst>
                                          <p:attrName>style.visibility</p:attrName>
                                        </p:attrNameLst>
                                      </p:cBhvr>
                                      <p:to>
                                        <p:strVal val="visible"/>
                                      </p:to>
                                    </p:set>
                                    <p:animEffect transition="in" filter="fade">
                                      <p:cBhvr>
                                        <p:cTn id="14" dur="500"/>
                                        <p:tgtEl>
                                          <p:spTgt spid="7176"/>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175"/>
                                        </p:tgtEl>
                                        <p:attrNameLst>
                                          <p:attrName>style.visibility</p:attrName>
                                        </p:attrNameLst>
                                      </p:cBhvr>
                                      <p:to>
                                        <p:strVal val="visible"/>
                                      </p:to>
                                    </p:set>
                                    <p:animEffect transition="in" filter="circle(in)">
                                      <p:cBhvr>
                                        <p:cTn id="19" dur="2000"/>
                                        <p:tgtEl>
                                          <p:spTgt spid="7175"/>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7423"/>
                                        </p:tgtEl>
                                        <p:attrNameLst>
                                          <p:attrName>style.visibility</p:attrName>
                                        </p:attrNameLst>
                                      </p:cBhvr>
                                      <p:to>
                                        <p:strVal val="visible"/>
                                      </p:to>
                                    </p:set>
                                    <p:animEffect transition="in" filter="blinds(horizontal)">
                                      <p:cBhvr>
                                        <p:cTn id="24" dur="500"/>
                                        <p:tgtEl>
                                          <p:spTgt spid="1742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17424"/>
                                        </p:tgtEl>
                                        <p:attrNameLst>
                                          <p:attrName>style.visibility</p:attrName>
                                        </p:attrNameLst>
                                      </p:cBhvr>
                                      <p:to>
                                        <p:strVal val="visible"/>
                                      </p:to>
                                    </p:set>
                                    <p:animEffect transition="in" filter="diamond(in)">
                                      <p:cBhvr>
                                        <p:cTn id="29" dur="1000"/>
                                        <p:tgtEl>
                                          <p:spTgt spid="174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p:bldP spid="7175" grpId="0"/>
      <p:bldP spid="7176" grpId="0"/>
      <p:bldP spid="17423" grpId="0"/>
      <p:bldP spid="17424" grpId="0"/>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11"/>
          <p:cNvSpPr>
            <a:spLocks noChangeArrowheads="1"/>
          </p:cNvSpPr>
          <p:nvPr/>
        </p:nvSpPr>
        <p:spPr bwMode="auto">
          <a:xfrm>
            <a:off x="1061660" y="409067"/>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vi-VN" sz="2600" b="1" i="1" dirty="0">
                <a:solidFill>
                  <a:srgbClr val="CC0000"/>
                </a:solidFill>
              </a:rPr>
              <a:t>Cách 1:</a:t>
            </a:r>
            <a:r>
              <a:rPr lang="en-US" altLang="vi-VN" sz="2600" b="1" i="1" dirty="0">
                <a:solidFill>
                  <a:srgbClr val="000099"/>
                </a:solidFill>
              </a:rPr>
              <a:t> Giảm điện trở R</a:t>
            </a:r>
          </a:p>
        </p:txBody>
      </p:sp>
      <p:grpSp>
        <p:nvGrpSpPr>
          <p:cNvPr id="7175" name="Group 13"/>
          <p:cNvGrpSpPr>
            <a:grpSpLocks/>
          </p:cNvGrpSpPr>
          <p:nvPr/>
        </p:nvGrpSpPr>
        <p:grpSpPr bwMode="auto">
          <a:xfrm>
            <a:off x="1556544" y="901702"/>
            <a:ext cx="10098643" cy="1751012"/>
            <a:chOff x="2400" y="1423"/>
            <a:chExt cx="3360" cy="1968"/>
          </a:xfrm>
        </p:grpSpPr>
        <p:sp>
          <p:nvSpPr>
            <p:cNvPr id="8204" name="Rectangle 14"/>
            <p:cNvSpPr>
              <a:spLocks noChangeArrowheads="1"/>
            </p:cNvSpPr>
            <p:nvPr/>
          </p:nvSpPr>
          <p:spPr bwMode="auto">
            <a:xfrm>
              <a:off x="2400" y="1423"/>
              <a:ext cx="3360" cy="1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vi-VN" sz="2600" i="1" dirty="0">
                  <a:solidFill>
                    <a:srgbClr val="000099"/>
                  </a:solidFill>
                </a:rPr>
                <a:t>Để tìm cách giảm điện trở R ta dựa vào công thức: </a:t>
              </a:r>
              <a:br>
                <a:rPr lang="en-US" altLang="vi-VN" sz="2600" i="1" dirty="0">
                  <a:solidFill>
                    <a:srgbClr val="000099"/>
                  </a:solidFill>
                </a:rPr>
              </a:br>
              <a:endParaRPr lang="en-US" altLang="vi-VN" sz="2600" i="1" dirty="0">
                <a:solidFill>
                  <a:srgbClr val="000099"/>
                </a:solidFill>
              </a:endParaRPr>
            </a:p>
          </p:txBody>
        </p:sp>
        <p:graphicFrame>
          <p:nvGraphicFramePr>
            <p:cNvPr id="8205" name="Object 15"/>
            <p:cNvGraphicFramePr>
              <a:graphicFrameLocks noChangeAspect="1"/>
            </p:cNvGraphicFramePr>
            <p:nvPr/>
          </p:nvGraphicFramePr>
          <p:xfrm>
            <a:off x="3362" y="2184"/>
            <a:ext cx="864" cy="1207"/>
          </p:xfrm>
          <a:graphic>
            <a:graphicData uri="http://schemas.openxmlformats.org/presentationml/2006/ole">
              <mc:AlternateContent xmlns:mc="http://schemas.openxmlformats.org/markup-compatibility/2006">
                <mc:Choice xmlns:v="urn:schemas-microsoft-com:vml" Requires="v">
                  <p:oleObj name="Equation" r:id="rId2" imgW="545863" imgH="393529" progId="Equation.DSMT4">
                    <p:embed/>
                  </p:oleObj>
                </mc:Choice>
                <mc:Fallback>
                  <p:oleObj name="Equation" r:id="rId2" imgW="545863" imgH="393529" progId="Equation.DSMT4">
                    <p:embed/>
                    <p:pic>
                      <p:nvPicPr>
                        <p:cNvPr id="8205" name="Object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2" y="2184"/>
                          <a:ext cx="864" cy="1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7176" name="Rectangle 16"/>
          <p:cNvSpPr>
            <a:spLocks noChangeArrowheads="1"/>
          </p:cNvSpPr>
          <p:nvPr/>
        </p:nvSpPr>
        <p:spPr bwMode="auto">
          <a:xfrm>
            <a:off x="1938338" y="5541963"/>
            <a:ext cx="91440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pt-BR" altLang="vi-VN" sz="2400" b="1">
              <a:solidFill>
                <a:srgbClr val="A50021"/>
              </a:solidFill>
            </a:endParaRPr>
          </a:p>
        </p:txBody>
      </p:sp>
      <p:sp>
        <p:nvSpPr>
          <p:cNvPr id="12" name="Hộp Văn bản 11"/>
          <p:cNvSpPr txBox="1">
            <a:spLocks noChangeArrowheads="1"/>
          </p:cNvSpPr>
          <p:nvPr/>
        </p:nvSpPr>
        <p:spPr bwMode="auto">
          <a:xfrm>
            <a:off x="1440977" y="2767015"/>
            <a:ext cx="102142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pt-BR" altLang="vi-VN" sz="2400" i="1" dirty="0">
                <a:solidFill>
                  <a:srgbClr val="000099"/>
                </a:solidFill>
              </a:rPr>
              <a:t>Chất làm dây dẫn chọn trước và chiều dài đường dây không đổi</a:t>
            </a:r>
            <a:endParaRPr lang="vi-VN" altLang="vi-VN" sz="2400" i="1" dirty="0"/>
          </a:p>
        </p:txBody>
      </p:sp>
      <p:sp>
        <p:nvSpPr>
          <p:cNvPr id="14" name="Hộp Văn bản 13"/>
          <p:cNvSpPr txBox="1">
            <a:spLocks noChangeArrowheads="1"/>
          </p:cNvSpPr>
          <p:nvPr/>
        </p:nvSpPr>
        <p:spPr bwMode="auto">
          <a:xfrm>
            <a:off x="1440976" y="3350126"/>
            <a:ext cx="1021421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vi-VN" sz="2400" i="1" dirty="0">
                <a:solidFill>
                  <a:srgbClr val="000099"/>
                </a:solidFill>
              </a:rPr>
              <a:t>Tăng S tức là dùng dây dẫn có tiết diện lớn, có khối lượng, trọng lượng lớn </a:t>
            </a:r>
            <a:r>
              <a:rPr lang="pt-BR" altLang="vi-VN" sz="2400" i="1" dirty="0">
                <a:solidFill>
                  <a:srgbClr val="000099"/>
                </a:solidFill>
                <a:sym typeface="Wingdings" panose="05000000000000000000" pitchFamily="2" charset="2"/>
              </a:rPr>
              <a:t> </a:t>
            </a:r>
            <a:r>
              <a:rPr lang="pt-BR" altLang="vi-VN" sz="2400" i="1" dirty="0">
                <a:solidFill>
                  <a:srgbClr val="000099"/>
                </a:solidFill>
              </a:rPr>
              <a:t>đắt tiền, nặng, dễ gẫy, phải có hệ thống cột điện lớn.</a:t>
            </a:r>
            <a:r>
              <a:rPr lang="pt-BR" altLang="vi-VN" sz="2400" i="1" dirty="0">
                <a:solidFill>
                  <a:srgbClr val="003300"/>
                </a:solidFill>
              </a:rPr>
              <a:t> Số tiền để tăng tiết diện S còn lớn hơn giá trị điện năng hao phí</a:t>
            </a:r>
            <a:endParaRPr lang="pt-BR" altLang="vi-VN" sz="2400" i="1" dirty="0">
              <a:solidFill>
                <a:srgbClr val="A50021"/>
              </a:solidFill>
            </a:endParaRPr>
          </a:p>
        </p:txBody>
      </p:sp>
      <p:sp>
        <p:nvSpPr>
          <p:cNvPr id="16" name="Hộp Văn bản 15"/>
          <p:cNvSpPr txBox="1">
            <a:spLocks noChangeArrowheads="1"/>
          </p:cNvSpPr>
          <p:nvPr/>
        </p:nvSpPr>
        <p:spPr bwMode="auto">
          <a:xfrm>
            <a:off x="1440976" y="4671901"/>
            <a:ext cx="47482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pt-BR" altLang="vi-VN" sz="2400" b="1">
                <a:solidFill>
                  <a:srgbClr val="A50021"/>
                </a:solidFill>
              </a:rPr>
              <a:t>=&gt;  không thể thực hiện được</a:t>
            </a:r>
            <a:endParaRPr lang="vi-VN" altLang="vi-VN" sz="2400"/>
          </a:p>
        </p:txBody>
      </p:sp>
    </p:spTree>
    <p:extLst>
      <p:ext uri="{BB962C8B-B14F-4D97-AF65-F5344CB8AC3E}">
        <p14:creationId xmlns:p14="http://schemas.microsoft.com/office/powerpoint/2010/main" val="964066491"/>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circle(in)">
                                      <p:cBhvr>
                                        <p:cTn id="7" dur="2000"/>
                                        <p:tgtEl>
                                          <p:spTgt spid="71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in)">
                                      <p:cBhvr>
                                        <p:cTn id="12" dur="2000"/>
                                        <p:tgtEl>
                                          <p:spTgt spid="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nodePh="1">
                                  <p:stCondLst>
                                    <p:cond delay="0"/>
                                  </p:stCondLst>
                                  <p:endCondLst>
                                    <p:cond evt="begin" delay="0">
                                      <p:tn val="20"/>
                                    </p:cond>
                                  </p:endCondLst>
                                  <p:childTnLst>
                                    <p:set>
                                      <p:cBhvr>
                                        <p:cTn id="21" dur="1" fill="hold">
                                          <p:stCondLst>
                                            <p:cond delay="0"/>
                                          </p:stCondLst>
                                        </p:cTn>
                                        <p:tgtEl>
                                          <p:spTgt spid="7176"/>
                                        </p:tgtEl>
                                        <p:attrNameLst>
                                          <p:attrName>style.visibility</p:attrName>
                                        </p:attrNameLst>
                                      </p:cBhvr>
                                      <p:to>
                                        <p:strVal val="visible"/>
                                      </p:to>
                                    </p:set>
                                    <p:animEffect transition="in" filter="circle(in)">
                                      <p:cBhvr>
                                        <p:cTn id="22" dur="2000"/>
                                        <p:tgtEl>
                                          <p:spTgt spid="717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ircle(in)">
                                      <p:cBhvr>
                                        <p:cTn id="2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p:bldP spid="12" grpId="0"/>
      <p:bldP spid="14"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6"/>
          <p:cNvSpPr>
            <a:spLocks noChangeArrowheads="1"/>
          </p:cNvSpPr>
          <p:nvPr/>
        </p:nvSpPr>
        <p:spPr bwMode="auto">
          <a:xfrm>
            <a:off x="920895" y="285983"/>
            <a:ext cx="10581065" cy="586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None/>
            </a:pPr>
            <a:r>
              <a:rPr lang="en-US" altLang="vi-VN" sz="2400" b="1" i="1" dirty="0">
                <a:solidFill>
                  <a:srgbClr val="CC0000"/>
                </a:solidFill>
              </a:rPr>
              <a:t>Cách 2:</a:t>
            </a:r>
            <a:r>
              <a:rPr lang="en-US" altLang="vi-VN" sz="2400" b="1" i="1" dirty="0">
                <a:solidFill>
                  <a:srgbClr val="000099"/>
                </a:solidFill>
              </a:rPr>
              <a:t> Tăng U</a:t>
            </a:r>
            <a:r>
              <a:rPr lang="en-US" altLang="vi-VN" sz="2400" b="1" i="1" baseline="30000" dirty="0">
                <a:solidFill>
                  <a:srgbClr val="000099"/>
                </a:solidFill>
              </a:rPr>
              <a:t>2</a:t>
            </a:r>
            <a:r>
              <a:rPr lang="en-US" altLang="vi-VN" sz="2400" b="1" i="1" dirty="0">
                <a:solidFill>
                  <a:srgbClr val="000099"/>
                </a:solidFill>
              </a:rPr>
              <a:t> =&gt; Tăng hiệu điện thế U</a:t>
            </a:r>
          </a:p>
        </p:txBody>
      </p:sp>
      <p:sp>
        <p:nvSpPr>
          <p:cNvPr id="22539" name="Rectangle 11"/>
          <p:cNvSpPr>
            <a:spLocks noChangeArrowheads="1"/>
          </p:cNvSpPr>
          <p:nvPr/>
        </p:nvSpPr>
        <p:spPr bwMode="auto">
          <a:xfrm>
            <a:off x="1415956" y="1646839"/>
            <a:ext cx="1029382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pt-BR" altLang="vi-VN" sz="2400" i="1" dirty="0">
                <a:solidFill>
                  <a:srgbClr val="000099"/>
                </a:solidFill>
                <a:latin typeface="Times New Roman" panose="02020603050405020304" pitchFamily="18" charset="0"/>
                <a:cs typeface="Times New Roman" panose="02020603050405020304" pitchFamily="18" charset="0"/>
              </a:rPr>
              <a:t>Tăng U, công suất hao phí sẽ giảm rất nhiều.Vì công suất hao phí tỉ lệ nghịch với bình phương hiệu điện thế. </a:t>
            </a:r>
          </a:p>
        </p:txBody>
      </p:sp>
      <p:sp>
        <p:nvSpPr>
          <p:cNvPr id="22540" name="Rectangle 12"/>
          <p:cNvSpPr>
            <a:spLocks noChangeArrowheads="1"/>
          </p:cNvSpPr>
          <p:nvPr/>
        </p:nvSpPr>
        <p:spPr bwMode="auto">
          <a:xfrm>
            <a:off x="1415956" y="3901197"/>
            <a:ext cx="10293822"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pt-BR" altLang="vi-VN" sz="2600" b="1" i="1" dirty="0">
                <a:solidFill>
                  <a:srgbClr val="FF0000"/>
                </a:solidFill>
                <a:latin typeface="Times New Roman" panose="02020603050405020304" pitchFamily="18" charset="0"/>
                <a:cs typeface="Times New Roman" panose="02020603050405020304" pitchFamily="18" charset="0"/>
              </a:rPr>
              <a:t>=&gt; Để làm giảm hao phí trên đường dây tải điện chúng ta cần làm theo cách 2 là tối ưu nhất</a:t>
            </a:r>
            <a:endParaRPr lang="pt-BR" altLang="vi-VN" sz="1800" i="1" dirty="0">
              <a:latin typeface="Times New Roman" panose="02020603050405020304" pitchFamily="18" charset="0"/>
              <a:cs typeface="Times New Roman" panose="02020603050405020304" pitchFamily="18" charset="0"/>
            </a:endParaRPr>
          </a:p>
        </p:txBody>
      </p:sp>
      <p:sp>
        <p:nvSpPr>
          <p:cNvPr id="10" name="Hộp Văn bản 9"/>
          <p:cNvSpPr txBox="1">
            <a:spLocks noChangeArrowheads="1"/>
          </p:cNvSpPr>
          <p:nvPr/>
        </p:nvSpPr>
        <p:spPr bwMode="auto">
          <a:xfrm>
            <a:off x="1415956" y="2642499"/>
            <a:ext cx="1029382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vi-VN" altLang="vi-VN" sz="2400" i="1" dirty="0">
                <a:solidFill>
                  <a:srgbClr val="003300"/>
                </a:solidFill>
                <a:latin typeface="Times New Roman" panose="02020603050405020304" pitchFamily="18" charset="0"/>
                <a:cs typeface="Times New Roman" panose="02020603050405020304" pitchFamily="18" charset="0"/>
              </a:rPr>
              <a:t>V</a:t>
            </a:r>
            <a:r>
              <a:rPr lang="pt-BR" altLang="vi-VN" sz="2400" i="1" dirty="0">
                <a:solidFill>
                  <a:srgbClr val="003300"/>
                </a:solidFill>
                <a:latin typeface="Times New Roman" panose="02020603050405020304" pitchFamily="18" charset="0"/>
                <a:cs typeface="Times New Roman" panose="02020603050405020304" pitchFamily="18" charset="0"/>
              </a:rPr>
              <a:t>ậy </a:t>
            </a:r>
            <a:r>
              <a:rPr lang="vi-VN" altLang="vi-VN" sz="2400" i="1" dirty="0">
                <a:solidFill>
                  <a:srgbClr val="003300"/>
                </a:solidFill>
                <a:latin typeface="Times New Roman" panose="02020603050405020304" pitchFamily="18" charset="0"/>
                <a:cs typeface="Times New Roman" panose="02020603050405020304" pitchFamily="18" charset="0"/>
              </a:rPr>
              <a:t>để t</a:t>
            </a:r>
            <a:r>
              <a:rPr lang="pt-BR" altLang="vi-VN" sz="2400" i="1" dirty="0">
                <a:solidFill>
                  <a:srgbClr val="003300"/>
                </a:solidFill>
                <a:latin typeface="Times New Roman" panose="02020603050405020304" pitchFamily="18" charset="0"/>
                <a:cs typeface="Times New Roman" panose="02020603050405020304" pitchFamily="18" charset="0"/>
              </a:rPr>
              <a:t>ăng hiệu điện thế đặt vào hai đầu dây dẫn</a:t>
            </a:r>
            <a:r>
              <a:rPr lang="vi-VN" altLang="vi-VN" sz="2400" i="1" dirty="0">
                <a:solidFill>
                  <a:srgbClr val="003300"/>
                </a:solidFill>
                <a:latin typeface="Times New Roman" panose="02020603050405020304" pitchFamily="18" charset="0"/>
                <a:cs typeface="Times New Roman" panose="02020603050405020304" pitchFamily="18" charset="0"/>
              </a:rPr>
              <a:t> </a:t>
            </a:r>
            <a:r>
              <a:rPr lang="pt-BR" altLang="vi-VN" sz="2400" i="1" dirty="0">
                <a:solidFill>
                  <a:srgbClr val="003300"/>
                </a:solidFill>
                <a:latin typeface="Times New Roman" panose="02020603050405020304" pitchFamily="18" charset="0"/>
                <a:cs typeface="Times New Roman" panose="02020603050405020304" pitchFamily="18" charset="0"/>
              </a:rPr>
              <a:t>phải chế tạo máy tăng hiệu điện thế (Máy biến thế sẽ học ở bài sau)</a:t>
            </a:r>
          </a:p>
        </p:txBody>
      </p:sp>
      <p:sp>
        <p:nvSpPr>
          <p:cNvPr id="2" name="Rectangle 1"/>
          <p:cNvSpPr/>
          <p:nvPr/>
        </p:nvSpPr>
        <p:spPr>
          <a:xfrm>
            <a:off x="1415956" y="885038"/>
            <a:ext cx="10293822" cy="830997"/>
          </a:xfrm>
          <a:prstGeom prst="rect">
            <a:avLst/>
          </a:prstGeom>
        </p:spPr>
        <p:txBody>
          <a:bodyPr wrap="square">
            <a:spAutoFit/>
          </a:bodyPr>
          <a:lstStyle/>
          <a:p>
            <a:pPr algn="just">
              <a:spcBef>
                <a:spcPct val="0"/>
              </a:spcBef>
            </a:pPr>
            <a:r>
              <a:rPr lang="en-US" altLang="vi-VN" sz="2400" i="1" dirty="0">
                <a:solidFill>
                  <a:srgbClr val="FF0000"/>
                </a:solidFill>
                <a:latin typeface="Times New Roman" panose="02020603050405020304" pitchFamily="18" charset="0"/>
                <a:cs typeface="Times New Roman" panose="02020603050405020304" pitchFamily="18" charset="0"/>
              </a:rPr>
              <a:t>Nếu tăng U hai đầu đường dây thì có lợi gì? Muốn vậy cần phải giải quyết vấn đề gì?              </a:t>
            </a:r>
          </a:p>
        </p:txBody>
      </p:sp>
    </p:spTree>
    <p:extLst>
      <p:ext uri="{BB962C8B-B14F-4D97-AF65-F5344CB8AC3E}">
        <p14:creationId xmlns:p14="http://schemas.microsoft.com/office/powerpoint/2010/main" val="2483630027"/>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iterate type="wd">
                                    <p:tmPct val="0"/>
                                  </p:iterate>
                                  <p:childTnLst>
                                    <p:set>
                                      <p:cBhvr>
                                        <p:cTn id="10" dur="1" fill="hold">
                                          <p:stCondLst>
                                            <p:cond delay="0"/>
                                          </p:stCondLst>
                                        </p:cTn>
                                        <p:tgtEl>
                                          <p:spTgt spid="22539">
                                            <p:txEl>
                                              <p:pRg st="0" end="0"/>
                                            </p:txEl>
                                          </p:spTgt>
                                        </p:tgtEl>
                                        <p:attrNameLst>
                                          <p:attrName>style.visibility</p:attrName>
                                        </p:attrNameLst>
                                      </p:cBhvr>
                                      <p:to>
                                        <p:strVal val="visible"/>
                                      </p:to>
                                    </p:set>
                                    <p:anim calcmode="lin" valueType="num">
                                      <p:cBhvr additive="base">
                                        <p:cTn id="11" dur="500" fill="hold"/>
                                        <p:tgtEl>
                                          <p:spTgt spid="22539">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1" presetClass="entr" presetSubtype="0" fill="hold" grpId="0" nodeType="clickEffect">
                                  <p:stCondLst>
                                    <p:cond delay="0"/>
                                  </p:stCondLst>
                                  <p:iterate type="wd">
                                    <p:tmPct val="5000"/>
                                  </p:iterate>
                                  <p:childTnLst>
                                    <p:set>
                                      <p:cBhvr>
                                        <p:cTn id="21" dur="1" fill="hold">
                                          <p:stCondLst>
                                            <p:cond delay="0"/>
                                          </p:stCondLst>
                                        </p:cTn>
                                        <p:tgtEl>
                                          <p:spTgt spid="22540"/>
                                        </p:tgtEl>
                                        <p:attrNameLst>
                                          <p:attrName>style.visibility</p:attrName>
                                        </p:attrNameLst>
                                      </p:cBhvr>
                                      <p:to>
                                        <p:strVal val="visible"/>
                                      </p:to>
                                    </p:set>
                                    <p:anim calcmode="lin" valueType="num">
                                      <p:cBhvr>
                                        <p:cTn id="22" dur="1000" fill="hold"/>
                                        <p:tgtEl>
                                          <p:spTgt spid="22540"/>
                                        </p:tgtEl>
                                        <p:attrNameLst>
                                          <p:attrName>ppt_w</p:attrName>
                                        </p:attrNameLst>
                                      </p:cBhvr>
                                      <p:tavLst>
                                        <p:tav tm="0">
                                          <p:val>
                                            <p:fltVal val="0"/>
                                          </p:val>
                                        </p:tav>
                                        <p:tav tm="100000">
                                          <p:val>
                                            <p:strVal val="#ppt_w"/>
                                          </p:val>
                                        </p:tav>
                                      </p:tavLst>
                                    </p:anim>
                                    <p:anim calcmode="lin" valueType="num">
                                      <p:cBhvr>
                                        <p:cTn id="23" dur="1000" fill="hold"/>
                                        <p:tgtEl>
                                          <p:spTgt spid="22540"/>
                                        </p:tgtEl>
                                        <p:attrNameLst>
                                          <p:attrName>ppt_h</p:attrName>
                                        </p:attrNameLst>
                                      </p:cBhvr>
                                      <p:tavLst>
                                        <p:tav tm="0">
                                          <p:val>
                                            <p:fltVal val="0"/>
                                          </p:val>
                                        </p:tav>
                                        <p:tav tm="100000">
                                          <p:val>
                                            <p:strVal val="#ppt_h"/>
                                          </p:val>
                                        </p:tav>
                                      </p:tavLst>
                                    </p:anim>
                                    <p:anim calcmode="lin" valueType="num">
                                      <p:cBhvr>
                                        <p:cTn id="24" dur="1000" fill="hold"/>
                                        <p:tgtEl>
                                          <p:spTgt spid="22540"/>
                                        </p:tgtEl>
                                        <p:attrNameLst>
                                          <p:attrName>style.rotation</p:attrName>
                                        </p:attrNameLst>
                                      </p:cBhvr>
                                      <p:tavLst>
                                        <p:tav tm="0">
                                          <p:val>
                                            <p:fltVal val="90"/>
                                          </p:val>
                                        </p:tav>
                                        <p:tav tm="100000">
                                          <p:val>
                                            <p:fltVal val="0"/>
                                          </p:val>
                                        </p:tav>
                                      </p:tavLst>
                                    </p:anim>
                                    <p:animEffect transition="in" filter="fade">
                                      <p:cBhvr>
                                        <p:cTn id="25" dur="1000"/>
                                        <p:tgtEl>
                                          <p:spTgt spid="22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0" grpId="0"/>
      <p:bldP spid="10"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5"/>
          <p:cNvSpPr>
            <a:spLocks noChangeArrowheads="1"/>
          </p:cNvSpPr>
          <p:nvPr/>
        </p:nvSpPr>
        <p:spPr bwMode="auto">
          <a:xfrm>
            <a:off x="811307" y="2491171"/>
            <a:ext cx="4262438"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vi-VN" sz="2600" b="1" dirty="0">
                <a:solidFill>
                  <a:srgbClr val="000099"/>
                </a:solidFill>
              </a:rPr>
              <a:t>2. Cách làm giảm hao phí:</a:t>
            </a:r>
            <a:endParaRPr lang="vi-VN" altLang="vi-VN" sz="2600" b="1" dirty="0">
              <a:solidFill>
                <a:srgbClr val="000099"/>
              </a:solidFill>
            </a:endParaRPr>
          </a:p>
        </p:txBody>
      </p:sp>
      <p:sp>
        <p:nvSpPr>
          <p:cNvPr id="10247" name="Rectangle 10"/>
          <p:cNvSpPr>
            <a:spLocks noChangeArrowheads="1"/>
          </p:cNvSpPr>
          <p:nvPr/>
        </p:nvSpPr>
        <p:spPr bwMode="auto">
          <a:xfrm>
            <a:off x="1432020" y="2980121"/>
            <a:ext cx="1012763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50000"/>
              </a:lnSpc>
              <a:buFontTx/>
              <a:buNone/>
            </a:pPr>
            <a:r>
              <a:rPr lang="en-US" altLang="vi-VN" sz="2400" i="1" dirty="0">
                <a:solidFill>
                  <a:srgbClr val="0070C0"/>
                </a:solidFill>
              </a:rPr>
              <a:t>Để giảm hao phí điện năng do tỏa nhiệt trên đường dây tải điện thì tốt nhất là tăng hiệu điện thế đặt vào hai đầu đường dây. (Vì công suất hao phí do tỏa nhiệt tỉ lệ nghịch với bình phương hiệu điện thế đặt vào hai đầu dây)</a:t>
            </a:r>
          </a:p>
        </p:txBody>
      </p:sp>
      <p:sp>
        <p:nvSpPr>
          <p:cNvPr id="8" name="Rectangle 3"/>
          <p:cNvSpPr>
            <a:spLocks noChangeArrowheads="1"/>
          </p:cNvSpPr>
          <p:nvPr/>
        </p:nvSpPr>
        <p:spPr bwMode="auto">
          <a:xfrm>
            <a:off x="811307" y="146050"/>
            <a:ext cx="88503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vi-VN" sz="2600" b="1" dirty="0">
                <a:solidFill>
                  <a:srgbClr val="CC0000"/>
                </a:solidFill>
              </a:rPr>
              <a:t>I. Sự hao phí điện năng trên đường dây truyền tải điện:</a:t>
            </a:r>
          </a:p>
        </p:txBody>
      </p:sp>
      <p:sp>
        <p:nvSpPr>
          <p:cNvPr id="9" name="Rectangle 5"/>
          <p:cNvSpPr>
            <a:spLocks noChangeArrowheads="1"/>
          </p:cNvSpPr>
          <p:nvPr/>
        </p:nvSpPr>
        <p:spPr bwMode="auto">
          <a:xfrm>
            <a:off x="811307" y="677769"/>
            <a:ext cx="8305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vi-VN" sz="2600" b="1" dirty="0">
                <a:solidFill>
                  <a:srgbClr val="000099"/>
                </a:solidFill>
              </a:rPr>
              <a:t>1. Tính điện năng hao phí trên đường dây tải điện:</a:t>
            </a:r>
          </a:p>
        </p:txBody>
      </p:sp>
      <mc:AlternateContent xmlns:mc="http://schemas.openxmlformats.org/markup-compatibility/2006" xmlns:a14="http://schemas.microsoft.com/office/drawing/2010/main">
        <mc:Choice Requires="a14">
          <p:sp>
            <p:nvSpPr>
              <p:cNvPr id="10" name="Rectangle 9"/>
              <p:cNvSpPr/>
              <p:nvPr/>
            </p:nvSpPr>
            <p:spPr>
              <a:xfrm>
                <a:off x="1715815" y="1276952"/>
                <a:ext cx="2327368" cy="971933"/>
              </a:xfrm>
              <a:prstGeom prst="rect">
                <a:avLst/>
              </a:prstGeom>
              <a:ln w="28575">
                <a:solidFill>
                  <a:srgbClr val="FF0000"/>
                </a:solidFill>
              </a:ln>
            </p:spPr>
            <p:txBody>
              <a:bodyPr wrap="none">
                <a:spAutoFit/>
              </a:bodyPr>
              <a:lstStyle/>
              <a:p>
                <a14:m>
                  <m:oMath xmlns:m="http://schemas.openxmlformats.org/officeDocument/2006/math">
                    <m:sSub>
                      <m:sSubPr>
                        <m:ctrlPr>
                          <a:rPr lang="en-US" altLang="vi-VN" sz="3600" b="1" i="1" smtClean="0">
                            <a:solidFill>
                              <a:srgbClr val="FF0000"/>
                            </a:solidFill>
                            <a:latin typeface="Cambria Math" panose="02040503050406030204" pitchFamily="18" charset="0"/>
                          </a:rPr>
                        </m:ctrlPr>
                      </m:sSubPr>
                      <m:e>
                        <m:r>
                          <m:rPr>
                            <m:nor/>
                          </m:rPr>
                          <a:rPr lang="en-US" altLang="vi-VN" sz="3600" i="1" dirty="0">
                            <a:solidFill>
                              <a:srgbClr val="FF0000"/>
                            </a:solidFill>
                            <a:latin typeface=".VnCommercial Script" panose="020B7200000000000000" pitchFamily="34" charset="0"/>
                            <a:cs typeface="Times New Roman" panose="02020603050405020304" pitchFamily="18" charset="0"/>
                          </a:rPr>
                          <m:t>P</m:t>
                        </m:r>
                      </m:e>
                      <m:sub>
                        <m:r>
                          <a:rPr lang="en-US" altLang="vi-VN" sz="3600" b="1" i="1">
                            <a:solidFill>
                              <a:srgbClr val="FF0000"/>
                            </a:solidFill>
                            <a:latin typeface="Cambria Math" panose="02040503050406030204" pitchFamily="18" charset="0"/>
                          </a:rPr>
                          <m:t>𝒉𝒑</m:t>
                        </m:r>
                      </m:sub>
                    </m:sSub>
                  </m:oMath>
                </a14:m>
                <a:r>
                  <a:rPr lang="en-US" altLang="vi-VN" sz="3600" b="1" i="1" dirty="0">
                    <a:solidFill>
                      <a:srgbClr val="FF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altLang="vi-VN" sz="3600" b="1" i="1">
                            <a:solidFill>
                              <a:srgbClr val="FF0000"/>
                            </a:solidFill>
                            <a:latin typeface="Cambria Math" panose="02040503050406030204" pitchFamily="18" charset="0"/>
                          </a:rPr>
                        </m:ctrlPr>
                      </m:fPr>
                      <m:num>
                        <m:r>
                          <m:rPr>
                            <m:nor/>
                          </m:rPr>
                          <a:rPr lang="en-US" altLang="vi-VN" sz="3600" i="1">
                            <a:solidFill>
                              <a:srgbClr val="FF0000"/>
                            </a:solidFill>
                            <a:latin typeface="Times New Roman" panose="02020603050405020304" pitchFamily="18" charset="0"/>
                            <a:cs typeface="Times New Roman" panose="02020603050405020304" pitchFamily="18" charset="0"/>
                          </a:rPr>
                          <m:t>R</m:t>
                        </m:r>
                        <m:r>
                          <m:rPr>
                            <m:nor/>
                          </m:rPr>
                          <a:rPr lang="en-US" altLang="vi-VN" sz="3600" i="1">
                            <a:solidFill>
                              <a:srgbClr val="FF0000"/>
                            </a:solidFill>
                            <a:latin typeface="Times New Roman" panose="02020603050405020304" pitchFamily="18" charset="0"/>
                            <a:cs typeface="Times New Roman" panose="02020603050405020304" pitchFamily="18" charset="0"/>
                          </a:rPr>
                          <m:t>.  </m:t>
                        </m:r>
                        <m:sSup>
                          <m:sSupPr>
                            <m:ctrlPr>
                              <a:rPr lang="en-US" altLang="vi-VN" sz="3600" i="1" dirty="0">
                                <a:solidFill>
                                  <a:srgbClr val="FF0000"/>
                                </a:solidFill>
                                <a:latin typeface="Cambria Math" panose="02040503050406030204" pitchFamily="18" charset="0"/>
                                <a:cs typeface="Times New Roman" panose="02020603050405020304" pitchFamily="18" charset="0"/>
                              </a:rPr>
                            </m:ctrlPr>
                          </m:sSupPr>
                          <m:e>
                            <m:r>
                              <m:rPr>
                                <m:nor/>
                              </m:rPr>
                              <a:rPr lang="en-US" altLang="vi-VN" sz="3600" i="1" dirty="0">
                                <a:solidFill>
                                  <a:srgbClr val="FF0000"/>
                                </a:solidFill>
                                <a:latin typeface=".VnCommercial Script" panose="020B7200000000000000" pitchFamily="34" charset="0"/>
                                <a:cs typeface="Times New Roman" panose="02020603050405020304" pitchFamily="18" charset="0"/>
                              </a:rPr>
                              <m:t>P</m:t>
                            </m:r>
                          </m:e>
                          <m:sup>
                            <m:r>
                              <a:rPr lang="en-US" altLang="vi-VN" sz="3600" i="1" dirty="0">
                                <a:solidFill>
                                  <a:srgbClr val="FF0000"/>
                                </a:solidFill>
                                <a:latin typeface="Cambria Math" panose="02040503050406030204" pitchFamily="18" charset="0"/>
                                <a:cs typeface="Times New Roman" panose="02020603050405020304" pitchFamily="18" charset="0"/>
                              </a:rPr>
                              <m:t>2</m:t>
                            </m:r>
                          </m:sup>
                        </m:sSup>
                      </m:num>
                      <m:den>
                        <m:sSup>
                          <m:sSupPr>
                            <m:ctrlPr>
                              <a:rPr lang="en-US" altLang="vi-VN" sz="3600" i="1" dirty="0">
                                <a:solidFill>
                                  <a:srgbClr val="FF0000"/>
                                </a:solidFill>
                                <a:latin typeface="Cambria Math" panose="02040503050406030204" pitchFamily="18" charset="0"/>
                                <a:cs typeface="Times New Roman" panose="02020603050405020304" pitchFamily="18" charset="0"/>
                              </a:rPr>
                            </m:ctrlPr>
                          </m:sSupPr>
                          <m:e>
                            <m:r>
                              <a:rPr lang="en-US" altLang="vi-VN" sz="3600" i="1" dirty="0">
                                <a:solidFill>
                                  <a:srgbClr val="FF0000"/>
                                </a:solidFill>
                                <a:latin typeface="Cambria Math" panose="02040503050406030204" pitchFamily="18" charset="0"/>
                                <a:cs typeface="Times New Roman" panose="02020603050405020304" pitchFamily="18" charset="0"/>
                              </a:rPr>
                              <m:t>𝑈</m:t>
                            </m:r>
                          </m:e>
                          <m:sup>
                            <m:r>
                              <a:rPr lang="en-US" altLang="vi-VN" sz="3600" i="1" dirty="0">
                                <a:solidFill>
                                  <a:srgbClr val="FF0000"/>
                                </a:solidFill>
                                <a:latin typeface="Cambria Math" panose="02040503050406030204" pitchFamily="18" charset="0"/>
                                <a:cs typeface="Times New Roman" panose="02020603050405020304" pitchFamily="18" charset="0"/>
                              </a:rPr>
                              <m:t>2</m:t>
                            </m:r>
                          </m:sup>
                        </m:sSup>
                      </m:den>
                    </m:f>
                  </m:oMath>
                </a14:m>
                <a:endParaRPr lang="vi-VN" sz="3600" dirty="0">
                  <a:solidFill>
                    <a:srgbClr val="FF0000"/>
                  </a:solidFill>
                </a:endParaRPr>
              </a:p>
            </p:txBody>
          </p:sp>
        </mc:Choice>
        <mc:Fallback xmlns="">
          <p:sp>
            <p:nvSpPr>
              <p:cNvPr id="10" name="Rectangle 9"/>
              <p:cNvSpPr>
                <a:spLocks noRot="1" noChangeAspect="1" noMove="1" noResize="1" noEditPoints="1" noAdjustHandles="1" noChangeArrowheads="1" noChangeShapeType="1" noTextEdit="1"/>
              </p:cNvSpPr>
              <p:nvPr/>
            </p:nvSpPr>
            <p:spPr>
              <a:xfrm>
                <a:off x="1715815" y="1276952"/>
                <a:ext cx="2327368" cy="971933"/>
              </a:xfrm>
              <a:prstGeom prst="rect">
                <a:avLst/>
              </a:prstGeom>
              <a:blipFill>
                <a:blip r:embed="rId2"/>
                <a:stretch>
                  <a:fillRect b="-7273"/>
                </a:stretch>
              </a:blipFill>
              <a:ln w="28575">
                <a:solidFill>
                  <a:srgbClr val="FF0000"/>
                </a:solidFill>
              </a:ln>
            </p:spPr>
            <p:txBody>
              <a:bodyPr/>
              <a:lstStyle/>
              <a:p>
                <a:r>
                  <a:rPr lang="vi-VN">
                    <a:noFill/>
                  </a:rPr>
                  <a:t> </a:t>
                </a:r>
              </a:p>
            </p:txBody>
          </p:sp>
        </mc:Fallback>
      </mc:AlternateContent>
    </p:spTree>
    <p:extLst>
      <p:ext uri="{BB962C8B-B14F-4D97-AF65-F5344CB8AC3E}">
        <p14:creationId xmlns:p14="http://schemas.microsoft.com/office/powerpoint/2010/main" val="3246797542"/>
      </p:ext>
    </p:extLst>
  </p:cSld>
  <p:clrMapOvr>
    <a:masterClrMapping/>
  </p:clrMapOvr>
  <p:transition spd="med">
    <p:pull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4585" name="Text Box 9"/>
              <p:cNvSpPr txBox="1">
                <a:spLocks noChangeArrowheads="1"/>
              </p:cNvSpPr>
              <p:nvPr/>
            </p:nvSpPr>
            <p:spPr bwMode="auto">
              <a:xfrm>
                <a:off x="3423646" y="2313689"/>
                <a:ext cx="8343900" cy="4343240"/>
              </a:xfrm>
              <a:prstGeom prst="rect">
                <a:avLst/>
              </a:prstGeom>
              <a:noFill/>
              <a:ln>
                <a:noFill/>
              </a:ln>
              <a:effec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ts val="0"/>
                  </a:spcBef>
                  <a:buNone/>
                  <a:defRPr/>
                </a:pPr>
                <a:r>
                  <a:rPr lang="en-US" altLang="vi-VN" sz="2400" i="1" dirty="0">
                    <a:solidFill>
                      <a:srgbClr val="0070C0"/>
                    </a:solidFill>
                    <a:latin typeface="Times New Roman" panose="02020603050405020304" pitchFamily="18" charset="0"/>
                    <a:cs typeface="Times New Roman" panose="02020603050405020304" pitchFamily="18" charset="0"/>
                  </a:rPr>
                  <a:t>Ta có:</a:t>
                </a:r>
              </a:p>
              <a:p>
                <a:pPr>
                  <a:spcBef>
                    <a:spcPts val="0"/>
                  </a:spcBef>
                  <a:buNone/>
                  <a:defRPr/>
                </a:pPr>
                <a14:m>
                  <m:oMath xmlns:m="http://schemas.openxmlformats.org/officeDocument/2006/math">
                    <m:sSub>
                      <m:sSubPr>
                        <m:ctrlPr>
                          <a:rPr lang="en-US" altLang="vi-VN" sz="2400" b="1" i="1" smtClean="0">
                            <a:solidFill>
                              <a:srgbClr val="0070C0"/>
                            </a:solidFill>
                            <a:latin typeface="Cambria Math" panose="02040503050406030204" pitchFamily="18" charset="0"/>
                          </a:rPr>
                        </m:ctrlPr>
                      </m:sSubPr>
                      <m:e>
                        <m:r>
                          <m:rPr>
                            <m:nor/>
                          </m:rPr>
                          <a:rPr lang="en-US" altLang="vi-VN" sz="2400" i="1" dirty="0">
                            <a:solidFill>
                              <a:srgbClr val="0070C0"/>
                            </a:solidFill>
                            <a:latin typeface=".VnCommercial Script" panose="020B7200000000000000" pitchFamily="34" charset="0"/>
                            <a:cs typeface="Times New Roman" panose="02020603050405020304" pitchFamily="18" charset="0"/>
                          </a:rPr>
                          <m:t>P</m:t>
                        </m:r>
                      </m:e>
                      <m:sub>
                        <m:r>
                          <a:rPr lang="en-US" altLang="vi-VN" sz="2400" b="1" i="1">
                            <a:solidFill>
                              <a:srgbClr val="0070C0"/>
                            </a:solidFill>
                            <a:latin typeface="Cambria Math" panose="02040503050406030204" pitchFamily="18" charset="0"/>
                          </a:rPr>
                          <m:t>𝒉𝒑</m:t>
                        </m:r>
                        <m:r>
                          <a:rPr lang="en-US" altLang="vi-VN" sz="2400" b="1" i="1" smtClean="0">
                            <a:solidFill>
                              <a:srgbClr val="0070C0"/>
                            </a:solidFill>
                            <a:latin typeface="Cambria Math" panose="02040503050406030204" pitchFamily="18" charset="0"/>
                          </a:rPr>
                          <m:t>𝟏</m:t>
                        </m:r>
                      </m:sub>
                    </m:sSub>
                  </m:oMath>
                </a14:m>
                <a:r>
                  <a:rPr lang="en-US" altLang="vi-VN" sz="2400" b="1" i="1" dirty="0">
                    <a:solidFill>
                      <a:srgbClr val="0070C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altLang="vi-VN" sz="2400" b="1" i="1">
                            <a:solidFill>
                              <a:srgbClr val="0070C0"/>
                            </a:solidFill>
                            <a:latin typeface="Cambria Math" panose="02040503050406030204" pitchFamily="18" charset="0"/>
                          </a:rPr>
                        </m:ctrlPr>
                      </m:fPr>
                      <m:num>
                        <m:r>
                          <m:rPr>
                            <m:nor/>
                          </m:rPr>
                          <a:rPr lang="en-US" altLang="vi-VN" sz="2400" i="1">
                            <a:solidFill>
                              <a:srgbClr val="0070C0"/>
                            </a:solidFill>
                            <a:latin typeface="Times New Roman" panose="02020603050405020304" pitchFamily="18" charset="0"/>
                            <a:cs typeface="Times New Roman" panose="02020603050405020304" pitchFamily="18" charset="0"/>
                          </a:rPr>
                          <m:t>R</m:t>
                        </m:r>
                        <m:r>
                          <m:rPr>
                            <m:nor/>
                          </m:rPr>
                          <a:rPr lang="en-US" altLang="vi-VN" sz="2400" i="1">
                            <a:solidFill>
                              <a:srgbClr val="0070C0"/>
                            </a:solidFill>
                            <a:latin typeface="Times New Roman" panose="02020603050405020304" pitchFamily="18" charset="0"/>
                            <a:cs typeface="Times New Roman" panose="02020603050405020304" pitchFamily="18" charset="0"/>
                          </a:rPr>
                          <m:t>.  </m:t>
                        </m:r>
                        <m:sSubSup>
                          <m:sSubSupPr>
                            <m:ctrlPr>
                              <a:rPr lang="en-US" altLang="vi-VN" sz="2400" i="1" smtClean="0">
                                <a:solidFill>
                                  <a:srgbClr val="0070C0"/>
                                </a:solidFill>
                                <a:latin typeface="Cambria Math" panose="02040503050406030204" pitchFamily="18" charset="0"/>
                                <a:cs typeface="Times New Roman" panose="02020603050405020304" pitchFamily="18" charset="0"/>
                              </a:rPr>
                            </m:ctrlPr>
                          </m:sSubSupPr>
                          <m:e>
                            <m:r>
                              <m:rPr>
                                <m:nor/>
                              </m:rPr>
                              <a:rPr lang="en-US" altLang="vi-VN" sz="2400" i="1" dirty="0">
                                <a:solidFill>
                                  <a:srgbClr val="0070C0"/>
                                </a:solidFill>
                                <a:latin typeface=".VnCommercial Script" panose="020B7200000000000000" pitchFamily="34" charset="0"/>
                                <a:cs typeface="Times New Roman" panose="02020603050405020304" pitchFamily="18" charset="0"/>
                              </a:rPr>
                              <m:t>P</m:t>
                            </m:r>
                          </m:e>
                          <m:sub>
                            <m:r>
                              <a:rPr lang="en-US" altLang="vi-VN" sz="2400" b="0" i="1" smtClean="0">
                                <a:solidFill>
                                  <a:srgbClr val="0070C0"/>
                                </a:solidFill>
                                <a:latin typeface="Cambria Math" panose="02040503050406030204" pitchFamily="18" charset="0"/>
                                <a:cs typeface="Times New Roman" panose="02020603050405020304" pitchFamily="18" charset="0"/>
                              </a:rPr>
                              <m:t>1</m:t>
                            </m:r>
                          </m:sub>
                          <m:sup>
                            <m:r>
                              <a:rPr lang="en-US" altLang="vi-VN" sz="2400" b="0" i="1" smtClean="0">
                                <a:solidFill>
                                  <a:srgbClr val="0070C0"/>
                                </a:solidFill>
                                <a:latin typeface="Cambria Math" panose="02040503050406030204" pitchFamily="18" charset="0"/>
                                <a:cs typeface="Times New Roman" panose="02020603050405020304" pitchFamily="18" charset="0"/>
                              </a:rPr>
                              <m:t>2</m:t>
                            </m:r>
                          </m:sup>
                        </m:sSubSup>
                      </m:num>
                      <m:den>
                        <m:sSubSup>
                          <m:sSubSupPr>
                            <m:ctrlPr>
                              <a:rPr lang="en-US" altLang="vi-VN" sz="2400" i="1" dirty="0" smtClean="0">
                                <a:solidFill>
                                  <a:srgbClr val="0070C0"/>
                                </a:solidFill>
                                <a:latin typeface="Cambria Math" panose="02040503050406030204" pitchFamily="18" charset="0"/>
                                <a:cs typeface="Times New Roman" panose="02020603050405020304" pitchFamily="18" charset="0"/>
                              </a:rPr>
                            </m:ctrlPr>
                          </m:sSubSupPr>
                          <m:e>
                            <m:r>
                              <a:rPr lang="en-US" altLang="vi-VN" sz="2400" b="0" i="1" dirty="0" smtClean="0">
                                <a:solidFill>
                                  <a:srgbClr val="0070C0"/>
                                </a:solidFill>
                                <a:latin typeface="Cambria Math" panose="02040503050406030204" pitchFamily="18" charset="0"/>
                                <a:cs typeface="Times New Roman" panose="02020603050405020304" pitchFamily="18" charset="0"/>
                              </a:rPr>
                              <m:t>𝑈</m:t>
                            </m:r>
                          </m:e>
                          <m:sub>
                            <m:r>
                              <a:rPr lang="en-US" altLang="vi-VN" sz="2400" b="0" i="1" dirty="0" smtClean="0">
                                <a:solidFill>
                                  <a:srgbClr val="0070C0"/>
                                </a:solidFill>
                                <a:latin typeface="Cambria Math" panose="02040503050406030204" pitchFamily="18" charset="0"/>
                                <a:cs typeface="Times New Roman" panose="02020603050405020304" pitchFamily="18" charset="0"/>
                              </a:rPr>
                              <m:t>1</m:t>
                            </m:r>
                          </m:sub>
                          <m:sup>
                            <m:r>
                              <a:rPr lang="en-US" altLang="vi-VN" sz="2400" b="0" i="1" dirty="0" smtClean="0">
                                <a:solidFill>
                                  <a:srgbClr val="0070C0"/>
                                </a:solidFill>
                                <a:latin typeface="Cambria Math" panose="02040503050406030204" pitchFamily="18" charset="0"/>
                                <a:cs typeface="Times New Roman" panose="02020603050405020304" pitchFamily="18" charset="0"/>
                              </a:rPr>
                              <m:t>2</m:t>
                            </m:r>
                          </m:sup>
                        </m:sSubSup>
                      </m:den>
                    </m:f>
                  </m:oMath>
                </a14:m>
                <a:r>
                  <a:rPr lang="en-US" altLang="vi-VN" sz="2400" i="1" dirty="0">
                    <a:solidFill>
                      <a:srgbClr val="0070C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altLang="vi-VN" sz="2400" b="1" i="1">
                            <a:solidFill>
                              <a:srgbClr val="0070C0"/>
                            </a:solidFill>
                            <a:latin typeface="Cambria Math" panose="02040503050406030204" pitchFamily="18" charset="0"/>
                          </a:rPr>
                        </m:ctrlPr>
                      </m:fPr>
                      <m:num>
                        <m:r>
                          <m:rPr>
                            <m:nor/>
                          </m:rPr>
                          <a:rPr lang="en-US" altLang="vi-VN" sz="2400" i="1">
                            <a:solidFill>
                              <a:srgbClr val="0070C0"/>
                            </a:solidFill>
                            <a:latin typeface="Times New Roman" panose="02020603050405020304" pitchFamily="18" charset="0"/>
                            <a:cs typeface="Times New Roman" panose="02020603050405020304" pitchFamily="18" charset="0"/>
                          </a:rPr>
                          <m:t>R</m:t>
                        </m:r>
                        <m:r>
                          <m:rPr>
                            <m:nor/>
                          </m:rPr>
                          <a:rPr lang="en-US" altLang="vi-VN" sz="2400" i="1">
                            <a:solidFill>
                              <a:srgbClr val="0070C0"/>
                            </a:solidFill>
                            <a:latin typeface="Times New Roman" panose="02020603050405020304" pitchFamily="18" charset="0"/>
                            <a:cs typeface="Times New Roman" panose="02020603050405020304" pitchFamily="18" charset="0"/>
                          </a:rPr>
                          <m:t>.  </m:t>
                        </m:r>
                        <m:sSubSup>
                          <m:sSubSupPr>
                            <m:ctrlPr>
                              <a:rPr lang="en-US" altLang="vi-VN" sz="2400" i="1">
                                <a:solidFill>
                                  <a:srgbClr val="0070C0"/>
                                </a:solidFill>
                                <a:latin typeface="Cambria Math" panose="02040503050406030204" pitchFamily="18" charset="0"/>
                                <a:cs typeface="Times New Roman" panose="02020603050405020304" pitchFamily="18" charset="0"/>
                              </a:rPr>
                            </m:ctrlPr>
                          </m:sSubSupPr>
                          <m:e>
                            <m:r>
                              <m:rPr>
                                <m:nor/>
                              </m:rPr>
                              <a:rPr lang="en-US" altLang="vi-VN" sz="2400" i="1" dirty="0">
                                <a:solidFill>
                                  <a:srgbClr val="0070C0"/>
                                </a:solidFill>
                                <a:latin typeface=".VnCommercial Script" panose="020B7200000000000000" pitchFamily="34" charset="0"/>
                                <a:cs typeface="Times New Roman" panose="02020603050405020304" pitchFamily="18" charset="0"/>
                              </a:rPr>
                              <m:t>P</m:t>
                            </m:r>
                          </m:e>
                          <m:sub/>
                          <m:sup>
                            <m:r>
                              <a:rPr lang="en-US" altLang="vi-VN" sz="2400" i="1">
                                <a:solidFill>
                                  <a:srgbClr val="0070C0"/>
                                </a:solidFill>
                                <a:latin typeface="Cambria Math" panose="02040503050406030204" pitchFamily="18" charset="0"/>
                                <a:cs typeface="Times New Roman" panose="02020603050405020304" pitchFamily="18" charset="0"/>
                              </a:rPr>
                              <m:t>2</m:t>
                            </m:r>
                          </m:sup>
                        </m:sSubSup>
                      </m:num>
                      <m:den>
                        <m:sSubSup>
                          <m:sSubSupPr>
                            <m:ctrlPr>
                              <a:rPr lang="en-US" altLang="vi-VN" sz="2400" i="1" dirty="0">
                                <a:solidFill>
                                  <a:srgbClr val="0070C0"/>
                                </a:solidFill>
                                <a:latin typeface="Cambria Math" panose="02040503050406030204" pitchFamily="18" charset="0"/>
                                <a:cs typeface="Times New Roman" panose="02020603050405020304" pitchFamily="18" charset="0"/>
                              </a:rPr>
                            </m:ctrlPr>
                          </m:sSubSupPr>
                          <m:e>
                            <m:r>
                              <a:rPr lang="en-US" altLang="vi-VN" sz="2400" i="1" dirty="0" smtClean="0">
                                <a:solidFill>
                                  <a:srgbClr val="0070C0"/>
                                </a:solidFill>
                                <a:latin typeface="Cambria Math" panose="02040503050406030204" pitchFamily="18" charset="0"/>
                                <a:cs typeface="Times New Roman" panose="02020603050405020304" pitchFamily="18" charset="0"/>
                              </a:rPr>
                              <m:t>𝑈</m:t>
                            </m:r>
                          </m:e>
                          <m:sub>
                            <m:r>
                              <a:rPr lang="en-US" altLang="vi-VN" sz="2400" i="1" dirty="0">
                                <a:solidFill>
                                  <a:srgbClr val="0070C0"/>
                                </a:solidFill>
                                <a:latin typeface="Cambria Math" panose="02040503050406030204" pitchFamily="18" charset="0"/>
                                <a:cs typeface="Times New Roman" panose="02020603050405020304" pitchFamily="18" charset="0"/>
                              </a:rPr>
                              <m:t>1</m:t>
                            </m:r>
                          </m:sub>
                          <m:sup>
                            <m:r>
                              <a:rPr lang="en-US" altLang="vi-VN" sz="2400" i="1" dirty="0">
                                <a:solidFill>
                                  <a:srgbClr val="0070C0"/>
                                </a:solidFill>
                                <a:latin typeface="Cambria Math" panose="02040503050406030204" pitchFamily="18" charset="0"/>
                                <a:cs typeface="Times New Roman" panose="02020603050405020304" pitchFamily="18" charset="0"/>
                              </a:rPr>
                              <m:t>2</m:t>
                            </m:r>
                          </m:sup>
                        </m:sSubSup>
                      </m:den>
                    </m:f>
                  </m:oMath>
                </a14:m>
                <a:endParaRPr lang="en-US" altLang="vi-VN" sz="2400" i="1" dirty="0">
                  <a:solidFill>
                    <a:srgbClr val="0070C0"/>
                  </a:solidFill>
                  <a:latin typeface="Times New Roman" panose="02020603050405020304" pitchFamily="18" charset="0"/>
                  <a:cs typeface="Times New Roman" panose="02020603050405020304" pitchFamily="18" charset="0"/>
                </a:endParaRPr>
              </a:p>
              <a:p>
                <a:pPr>
                  <a:spcBef>
                    <a:spcPts val="0"/>
                  </a:spcBef>
                  <a:buNone/>
                  <a:defRPr/>
                </a:pPr>
                <a14:m>
                  <m:oMath xmlns:m="http://schemas.openxmlformats.org/officeDocument/2006/math">
                    <m:sSub>
                      <m:sSubPr>
                        <m:ctrlPr>
                          <a:rPr lang="en-US" altLang="vi-VN" sz="2400" b="1" i="1">
                            <a:solidFill>
                              <a:srgbClr val="0070C0"/>
                            </a:solidFill>
                            <a:latin typeface="Cambria Math" panose="02040503050406030204" pitchFamily="18" charset="0"/>
                          </a:rPr>
                        </m:ctrlPr>
                      </m:sSubPr>
                      <m:e>
                        <m:r>
                          <m:rPr>
                            <m:nor/>
                          </m:rPr>
                          <a:rPr lang="en-US" altLang="vi-VN" sz="2400" i="1" dirty="0">
                            <a:solidFill>
                              <a:srgbClr val="0070C0"/>
                            </a:solidFill>
                            <a:latin typeface=".VnCommercial Script" panose="020B7200000000000000" pitchFamily="34" charset="0"/>
                            <a:cs typeface="Times New Roman" panose="02020603050405020304" pitchFamily="18" charset="0"/>
                          </a:rPr>
                          <m:t>P</m:t>
                        </m:r>
                      </m:e>
                      <m:sub>
                        <m:r>
                          <a:rPr lang="en-US" altLang="vi-VN" sz="2400" b="1" i="1">
                            <a:solidFill>
                              <a:srgbClr val="0070C0"/>
                            </a:solidFill>
                            <a:latin typeface="Cambria Math" panose="02040503050406030204" pitchFamily="18" charset="0"/>
                          </a:rPr>
                          <m:t>𝒉𝒑</m:t>
                        </m:r>
                        <m:r>
                          <a:rPr lang="en-US" altLang="vi-VN" sz="2400" b="1" i="1" smtClean="0">
                            <a:solidFill>
                              <a:srgbClr val="0070C0"/>
                            </a:solidFill>
                            <a:latin typeface="Cambria Math" panose="02040503050406030204" pitchFamily="18" charset="0"/>
                          </a:rPr>
                          <m:t>𝟐</m:t>
                        </m:r>
                      </m:sub>
                    </m:sSub>
                  </m:oMath>
                </a14:m>
                <a:r>
                  <a:rPr lang="en-US" altLang="vi-VN" sz="2400" b="1" i="1" dirty="0">
                    <a:solidFill>
                      <a:srgbClr val="0070C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altLang="vi-VN" sz="2400" b="1" i="1">
                            <a:solidFill>
                              <a:srgbClr val="0070C0"/>
                            </a:solidFill>
                            <a:latin typeface="Cambria Math" panose="02040503050406030204" pitchFamily="18" charset="0"/>
                          </a:rPr>
                        </m:ctrlPr>
                      </m:fPr>
                      <m:num>
                        <m:r>
                          <m:rPr>
                            <m:nor/>
                          </m:rPr>
                          <a:rPr lang="en-US" altLang="vi-VN" sz="2400" i="1">
                            <a:solidFill>
                              <a:srgbClr val="0070C0"/>
                            </a:solidFill>
                            <a:latin typeface="Times New Roman" panose="02020603050405020304" pitchFamily="18" charset="0"/>
                            <a:cs typeface="Times New Roman" panose="02020603050405020304" pitchFamily="18" charset="0"/>
                          </a:rPr>
                          <m:t>R</m:t>
                        </m:r>
                        <m:r>
                          <m:rPr>
                            <m:nor/>
                          </m:rPr>
                          <a:rPr lang="en-US" altLang="vi-VN" sz="2400" i="1">
                            <a:solidFill>
                              <a:srgbClr val="0070C0"/>
                            </a:solidFill>
                            <a:latin typeface="Times New Roman" panose="02020603050405020304" pitchFamily="18" charset="0"/>
                            <a:cs typeface="Times New Roman" panose="02020603050405020304" pitchFamily="18" charset="0"/>
                          </a:rPr>
                          <m:t>.  </m:t>
                        </m:r>
                        <m:sSubSup>
                          <m:sSubSupPr>
                            <m:ctrlPr>
                              <a:rPr lang="en-US" altLang="vi-VN" sz="2400" i="1">
                                <a:solidFill>
                                  <a:srgbClr val="0070C0"/>
                                </a:solidFill>
                                <a:latin typeface="Cambria Math" panose="02040503050406030204" pitchFamily="18" charset="0"/>
                                <a:cs typeface="Times New Roman" panose="02020603050405020304" pitchFamily="18" charset="0"/>
                              </a:rPr>
                            </m:ctrlPr>
                          </m:sSubSupPr>
                          <m:e>
                            <m:r>
                              <m:rPr>
                                <m:nor/>
                              </m:rPr>
                              <a:rPr lang="en-US" altLang="vi-VN" sz="2400" i="1" dirty="0">
                                <a:solidFill>
                                  <a:srgbClr val="0070C0"/>
                                </a:solidFill>
                                <a:latin typeface=".VnCommercial Script" panose="020B7200000000000000" pitchFamily="34" charset="0"/>
                                <a:cs typeface="Times New Roman" panose="02020603050405020304" pitchFamily="18" charset="0"/>
                              </a:rPr>
                              <m:t>P</m:t>
                            </m:r>
                          </m:e>
                          <m:sub>
                            <m:r>
                              <a:rPr lang="en-US" altLang="vi-VN" sz="2400" b="0" i="1" smtClean="0">
                                <a:solidFill>
                                  <a:srgbClr val="0070C0"/>
                                </a:solidFill>
                                <a:latin typeface="Cambria Math" panose="02040503050406030204" pitchFamily="18" charset="0"/>
                                <a:cs typeface="Times New Roman" panose="02020603050405020304" pitchFamily="18" charset="0"/>
                              </a:rPr>
                              <m:t>2</m:t>
                            </m:r>
                          </m:sub>
                          <m:sup>
                            <m:r>
                              <a:rPr lang="en-US" altLang="vi-VN" sz="2400" i="1">
                                <a:solidFill>
                                  <a:srgbClr val="0070C0"/>
                                </a:solidFill>
                                <a:latin typeface="Cambria Math" panose="02040503050406030204" pitchFamily="18" charset="0"/>
                                <a:cs typeface="Times New Roman" panose="02020603050405020304" pitchFamily="18" charset="0"/>
                              </a:rPr>
                              <m:t>2</m:t>
                            </m:r>
                          </m:sup>
                        </m:sSubSup>
                      </m:num>
                      <m:den>
                        <m:sSubSup>
                          <m:sSubSupPr>
                            <m:ctrlPr>
                              <a:rPr lang="en-US" altLang="vi-VN" sz="2400" i="1" dirty="0">
                                <a:solidFill>
                                  <a:srgbClr val="0070C0"/>
                                </a:solidFill>
                                <a:latin typeface="Cambria Math" panose="02040503050406030204" pitchFamily="18" charset="0"/>
                                <a:cs typeface="Times New Roman" panose="02020603050405020304" pitchFamily="18" charset="0"/>
                              </a:rPr>
                            </m:ctrlPr>
                          </m:sSubSupPr>
                          <m:e>
                            <m:r>
                              <a:rPr lang="en-US" altLang="vi-VN" sz="2400" i="1" dirty="0">
                                <a:solidFill>
                                  <a:srgbClr val="0070C0"/>
                                </a:solidFill>
                                <a:latin typeface="Cambria Math" panose="02040503050406030204" pitchFamily="18" charset="0"/>
                                <a:cs typeface="Times New Roman" panose="02020603050405020304" pitchFamily="18" charset="0"/>
                              </a:rPr>
                              <m:t>𝑈</m:t>
                            </m:r>
                          </m:e>
                          <m:sub>
                            <m:r>
                              <a:rPr lang="en-US" altLang="vi-VN" sz="2400" b="0" i="1" dirty="0" smtClean="0">
                                <a:solidFill>
                                  <a:srgbClr val="0070C0"/>
                                </a:solidFill>
                                <a:latin typeface="Cambria Math" panose="02040503050406030204" pitchFamily="18" charset="0"/>
                                <a:cs typeface="Times New Roman" panose="02020603050405020304" pitchFamily="18" charset="0"/>
                              </a:rPr>
                              <m:t>2</m:t>
                            </m:r>
                          </m:sub>
                          <m:sup>
                            <m:r>
                              <a:rPr lang="en-US" altLang="vi-VN" sz="2400" i="1" dirty="0">
                                <a:solidFill>
                                  <a:srgbClr val="0070C0"/>
                                </a:solidFill>
                                <a:latin typeface="Cambria Math" panose="02040503050406030204" pitchFamily="18" charset="0"/>
                                <a:cs typeface="Times New Roman" panose="02020603050405020304" pitchFamily="18" charset="0"/>
                              </a:rPr>
                              <m:t>2</m:t>
                            </m:r>
                          </m:sup>
                        </m:sSubSup>
                      </m:den>
                    </m:f>
                  </m:oMath>
                </a14:m>
                <a:r>
                  <a:rPr lang="en-US" altLang="vi-VN" sz="2400" i="1" dirty="0">
                    <a:solidFill>
                      <a:srgbClr val="0070C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altLang="vi-VN" sz="2400" b="1" i="1">
                            <a:solidFill>
                              <a:srgbClr val="0070C0"/>
                            </a:solidFill>
                            <a:latin typeface="Cambria Math" panose="02040503050406030204" pitchFamily="18" charset="0"/>
                          </a:rPr>
                        </m:ctrlPr>
                      </m:fPr>
                      <m:num>
                        <m:r>
                          <m:rPr>
                            <m:nor/>
                          </m:rPr>
                          <a:rPr lang="en-US" altLang="vi-VN" sz="2400" i="1">
                            <a:solidFill>
                              <a:srgbClr val="0070C0"/>
                            </a:solidFill>
                            <a:latin typeface="Times New Roman" panose="02020603050405020304" pitchFamily="18" charset="0"/>
                            <a:cs typeface="Times New Roman" panose="02020603050405020304" pitchFamily="18" charset="0"/>
                          </a:rPr>
                          <m:t>R</m:t>
                        </m:r>
                        <m:r>
                          <m:rPr>
                            <m:nor/>
                          </m:rPr>
                          <a:rPr lang="en-US" altLang="vi-VN" sz="2400" i="1">
                            <a:solidFill>
                              <a:srgbClr val="0070C0"/>
                            </a:solidFill>
                            <a:latin typeface="Times New Roman" panose="02020603050405020304" pitchFamily="18" charset="0"/>
                            <a:cs typeface="Times New Roman" panose="02020603050405020304" pitchFamily="18" charset="0"/>
                          </a:rPr>
                          <m:t>.  </m:t>
                        </m:r>
                        <m:sSubSup>
                          <m:sSubSupPr>
                            <m:ctrlPr>
                              <a:rPr lang="en-US" altLang="vi-VN" sz="2400" i="1">
                                <a:solidFill>
                                  <a:srgbClr val="0070C0"/>
                                </a:solidFill>
                                <a:latin typeface="Cambria Math" panose="02040503050406030204" pitchFamily="18" charset="0"/>
                                <a:cs typeface="Times New Roman" panose="02020603050405020304" pitchFamily="18" charset="0"/>
                              </a:rPr>
                            </m:ctrlPr>
                          </m:sSubSupPr>
                          <m:e>
                            <m:r>
                              <m:rPr>
                                <m:nor/>
                              </m:rPr>
                              <a:rPr lang="en-US" altLang="vi-VN" sz="2400" i="1" dirty="0">
                                <a:solidFill>
                                  <a:srgbClr val="0070C0"/>
                                </a:solidFill>
                                <a:latin typeface=".VnCommercial Script" panose="020B7200000000000000" pitchFamily="34" charset="0"/>
                                <a:cs typeface="Times New Roman" panose="02020603050405020304" pitchFamily="18" charset="0"/>
                              </a:rPr>
                              <m:t>P</m:t>
                            </m:r>
                          </m:e>
                          <m:sub/>
                          <m:sup>
                            <m:r>
                              <a:rPr lang="en-US" altLang="vi-VN" sz="2400" i="1">
                                <a:solidFill>
                                  <a:srgbClr val="0070C0"/>
                                </a:solidFill>
                                <a:latin typeface="Cambria Math" panose="02040503050406030204" pitchFamily="18" charset="0"/>
                                <a:cs typeface="Times New Roman" panose="02020603050405020304" pitchFamily="18" charset="0"/>
                              </a:rPr>
                              <m:t>2</m:t>
                            </m:r>
                          </m:sup>
                        </m:sSubSup>
                      </m:num>
                      <m:den>
                        <m:sSubSup>
                          <m:sSubSupPr>
                            <m:ctrlPr>
                              <a:rPr lang="en-US" altLang="vi-VN" sz="2400" i="1" dirty="0">
                                <a:solidFill>
                                  <a:srgbClr val="0070C0"/>
                                </a:solidFill>
                                <a:latin typeface="Cambria Math" panose="02040503050406030204" pitchFamily="18" charset="0"/>
                                <a:cs typeface="Times New Roman" panose="02020603050405020304" pitchFamily="18" charset="0"/>
                              </a:rPr>
                            </m:ctrlPr>
                          </m:sSubSupPr>
                          <m:e>
                            <m:r>
                              <a:rPr lang="en-US" altLang="vi-VN" sz="2400" i="1" dirty="0" smtClean="0">
                                <a:solidFill>
                                  <a:srgbClr val="0070C0"/>
                                </a:solidFill>
                                <a:latin typeface="Cambria Math" panose="02040503050406030204" pitchFamily="18" charset="0"/>
                                <a:cs typeface="Times New Roman" panose="02020603050405020304" pitchFamily="18" charset="0"/>
                              </a:rPr>
                              <m:t>𝑈</m:t>
                            </m:r>
                          </m:e>
                          <m:sub>
                            <m:r>
                              <a:rPr lang="en-US" altLang="vi-VN" sz="2400" b="0" i="1" dirty="0" smtClean="0">
                                <a:solidFill>
                                  <a:srgbClr val="0070C0"/>
                                </a:solidFill>
                                <a:latin typeface="Cambria Math" panose="02040503050406030204" pitchFamily="18" charset="0"/>
                                <a:cs typeface="Times New Roman" panose="02020603050405020304" pitchFamily="18" charset="0"/>
                              </a:rPr>
                              <m:t>2</m:t>
                            </m:r>
                          </m:sub>
                          <m:sup>
                            <m:r>
                              <a:rPr lang="en-US" altLang="vi-VN" sz="2400" i="1" dirty="0">
                                <a:solidFill>
                                  <a:srgbClr val="0070C0"/>
                                </a:solidFill>
                                <a:latin typeface="Cambria Math" panose="02040503050406030204" pitchFamily="18" charset="0"/>
                                <a:cs typeface="Times New Roman" panose="02020603050405020304" pitchFamily="18" charset="0"/>
                              </a:rPr>
                              <m:t>2</m:t>
                            </m:r>
                          </m:sup>
                        </m:sSubSup>
                      </m:den>
                    </m:f>
                  </m:oMath>
                </a14:m>
                <a:endParaRPr lang="en-US" altLang="vi-VN" sz="2400" i="1" dirty="0">
                  <a:solidFill>
                    <a:srgbClr val="0070C0"/>
                  </a:solidFill>
                  <a:latin typeface="Times New Roman" panose="02020603050405020304" pitchFamily="18" charset="0"/>
                  <a:cs typeface="Times New Roman" panose="02020603050405020304" pitchFamily="18" charset="0"/>
                </a:endParaRPr>
              </a:p>
              <a:p>
                <a:pPr>
                  <a:spcBef>
                    <a:spcPts val="0"/>
                  </a:spcBef>
                  <a:buNone/>
                  <a:defRPr/>
                </a:pPr>
                <a:r>
                  <a:rPr lang="en-US" altLang="vi-VN" sz="2400" i="1" dirty="0">
                    <a:solidFill>
                      <a:srgbClr val="0070C0"/>
                    </a:solidFill>
                    <a:latin typeface="Times New Roman" panose="02020603050405020304" pitchFamily="18" charset="0"/>
                    <a:cs typeface="Times New Roman" panose="02020603050405020304" pitchFamily="18" charset="0"/>
                  </a:rPr>
                  <a:t>Lập tỉ số: </a:t>
                </a:r>
              </a:p>
              <a:p>
                <a:pPr>
                  <a:spcBef>
                    <a:spcPts val="0"/>
                  </a:spcBef>
                  <a:buNone/>
                  <a:defRPr/>
                </a:pPr>
                <a14:m>
                  <m:oMath xmlns:m="http://schemas.openxmlformats.org/officeDocument/2006/math">
                    <m:f>
                      <m:fPr>
                        <m:ctrlPr>
                          <a:rPr lang="en-US" altLang="vi-VN" sz="2400" i="1" smtClean="0">
                            <a:solidFill>
                              <a:srgbClr val="0070C0"/>
                            </a:solidFill>
                            <a:latin typeface="Cambria Math" panose="02040503050406030204" pitchFamily="18" charset="0"/>
                            <a:cs typeface="Times New Roman" panose="02020603050405020304" pitchFamily="18" charset="0"/>
                          </a:rPr>
                        </m:ctrlPr>
                      </m:fPr>
                      <m:num>
                        <m:sSub>
                          <m:sSubPr>
                            <m:ctrlPr>
                              <a:rPr lang="en-US" altLang="vi-VN" sz="2400" b="1" i="1">
                                <a:solidFill>
                                  <a:srgbClr val="0070C0"/>
                                </a:solidFill>
                                <a:latin typeface="Cambria Math" panose="02040503050406030204" pitchFamily="18" charset="0"/>
                              </a:rPr>
                            </m:ctrlPr>
                          </m:sSubPr>
                          <m:e>
                            <m:r>
                              <m:rPr>
                                <m:nor/>
                              </m:rPr>
                              <a:rPr lang="en-US" altLang="vi-VN" sz="2400" i="1" dirty="0">
                                <a:solidFill>
                                  <a:srgbClr val="0070C0"/>
                                </a:solidFill>
                                <a:latin typeface=".VnCommercial Script" panose="020B7200000000000000" pitchFamily="34" charset="0"/>
                                <a:cs typeface="Times New Roman" panose="02020603050405020304" pitchFamily="18" charset="0"/>
                              </a:rPr>
                              <m:t>P</m:t>
                            </m:r>
                          </m:e>
                          <m:sub>
                            <m:r>
                              <a:rPr lang="en-US" altLang="vi-VN" sz="2400" b="1" i="1">
                                <a:solidFill>
                                  <a:srgbClr val="0070C0"/>
                                </a:solidFill>
                                <a:latin typeface="Cambria Math" panose="02040503050406030204" pitchFamily="18" charset="0"/>
                              </a:rPr>
                              <m:t>𝒉𝒑</m:t>
                            </m:r>
                            <m:r>
                              <a:rPr lang="en-US" altLang="vi-VN" sz="2400" b="1" i="1">
                                <a:solidFill>
                                  <a:srgbClr val="0070C0"/>
                                </a:solidFill>
                                <a:latin typeface="Cambria Math" panose="02040503050406030204" pitchFamily="18" charset="0"/>
                              </a:rPr>
                              <m:t>𝟏</m:t>
                            </m:r>
                          </m:sub>
                        </m:sSub>
                      </m:num>
                      <m:den>
                        <m:sSub>
                          <m:sSubPr>
                            <m:ctrlPr>
                              <a:rPr lang="en-US" altLang="vi-VN" sz="2400" b="1" i="1">
                                <a:solidFill>
                                  <a:srgbClr val="0070C0"/>
                                </a:solidFill>
                                <a:latin typeface="Cambria Math" panose="02040503050406030204" pitchFamily="18" charset="0"/>
                              </a:rPr>
                            </m:ctrlPr>
                          </m:sSubPr>
                          <m:e>
                            <m:r>
                              <m:rPr>
                                <m:nor/>
                              </m:rPr>
                              <a:rPr lang="en-US" altLang="vi-VN" sz="2400" i="1" dirty="0">
                                <a:solidFill>
                                  <a:srgbClr val="0070C0"/>
                                </a:solidFill>
                                <a:latin typeface=".VnCommercial Script" panose="020B7200000000000000" pitchFamily="34" charset="0"/>
                                <a:cs typeface="Times New Roman" panose="02020603050405020304" pitchFamily="18" charset="0"/>
                              </a:rPr>
                              <m:t>P</m:t>
                            </m:r>
                          </m:e>
                          <m:sub>
                            <m:r>
                              <a:rPr lang="en-US" altLang="vi-VN" sz="2400" b="1" i="1">
                                <a:solidFill>
                                  <a:srgbClr val="0070C0"/>
                                </a:solidFill>
                                <a:latin typeface="Cambria Math" panose="02040503050406030204" pitchFamily="18" charset="0"/>
                              </a:rPr>
                              <m:t>𝒉𝒑</m:t>
                            </m:r>
                            <m:r>
                              <a:rPr lang="en-US" altLang="vi-VN" sz="2400" b="1" i="1">
                                <a:solidFill>
                                  <a:srgbClr val="0070C0"/>
                                </a:solidFill>
                                <a:latin typeface="Cambria Math" panose="02040503050406030204" pitchFamily="18" charset="0"/>
                              </a:rPr>
                              <m:t>𝟐</m:t>
                            </m:r>
                          </m:sub>
                        </m:sSub>
                      </m:den>
                    </m:f>
                  </m:oMath>
                </a14:m>
                <a:r>
                  <a:rPr lang="en-US" altLang="vi-VN" sz="2400" i="1" dirty="0">
                    <a:solidFill>
                      <a:srgbClr val="0070C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altLang="vi-VN" sz="2400" b="1" i="1">
                            <a:solidFill>
                              <a:srgbClr val="0070C0"/>
                            </a:solidFill>
                            <a:latin typeface="Cambria Math" panose="02040503050406030204" pitchFamily="18" charset="0"/>
                          </a:rPr>
                        </m:ctrlPr>
                      </m:fPr>
                      <m:num>
                        <m:r>
                          <m:rPr>
                            <m:nor/>
                          </m:rPr>
                          <a:rPr lang="en-US" altLang="vi-VN" sz="2400" i="1">
                            <a:solidFill>
                              <a:srgbClr val="0070C0"/>
                            </a:solidFill>
                            <a:latin typeface="Times New Roman" panose="02020603050405020304" pitchFamily="18" charset="0"/>
                            <a:cs typeface="Times New Roman" panose="02020603050405020304" pitchFamily="18" charset="0"/>
                          </a:rPr>
                          <m:t>R</m:t>
                        </m:r>
                        <m:r>
                          <m:rPr>
                            <m:nor/>
                          </m:rPr>
                          <a:rPr lang="en-US" altLang="vi-VN" sz="2400" i="1">
                            <a:solidFill>
                              <a:srgbClr val="0070C0"/>
                            </a:solidFill>
                            <a:latin typeface="Times New Roman" panose="02020603050405020304" pitchFamily="18" charset="0"/>
                            <a:cs typeface="Times New Roman" panose="02020603050405020304" pitchFamily="18" charset="0"/>
                          </a:rPr>
                          <m:t>.  </m:t>
                        </m:r>
                        <m:sSubSup>
                          <m:sSubSupPr>
                            <m:ctrlPr>
                              <a:rPr lang="en-US" altLang="vi-VN" sz="2400" i="1">
                                <a:solidFill>
                                  <a:srgbClr val="0070C0"/>
                                </a:solidFill>
                                <a:latin typeface="Cambria Math" panose="02040503050406030204" pitchFamily="18" charset="0"/>
                                <a:cs typeface="Times New Roman" panose="02020603050405020304" pitchFamily="18" charset="0"/>
                              </a:rPr>
                            </m:ctrlPr>
                          </m:sSubSupPr>
                          <m:e>
                            <m:r>
                              <m:rPr>
                                <m:nor/>
                              </m:rPr>
                              <a:rPr lang="en-US" altLang="vi-VN" sz="2400" i="1" dirty="0">
                                <a:solidFill>
                                  <a:srgbClr val="0070C0"/>
                                </a:solidFill>
                                <a:latin typeface=".VnCommercial Script" panose="020B7200000000000000" pitchFamily="34" charset="0"/>
                                <a:cs typeface="Times New Roman" panose="02020603050405020304" pitchFamily="18" charset="0"/>
                              </a:rPr>
                              <m:t>P</m:t>
                            </m:r>
                          </m:e>
                          <m:sub/>
                          <m:sup>
                            <m:r>
                              <a:rPr lang="en-US" altLang="vi-VN" sz="2400" i="1">
                                <a:solidFill>
                                  <a:srgbClr val="0070C0"/>
                                </a:solidFill>
                                <a:latin typeface="Cambria Math" panose="02040503050406030204" pitchFamily="18" charset="0"/>
                                <a:cs typeface="Times New Roman" panose="02020603050405020304" pitchFamily="18" charset="0"/>
                              </a:rPr>
                              <m:t>2</m:t>
                            </m:r>
                          </m:sup>
                        </m:sSubSup>
                      </m:num>
                      <m:den>
                        <m:sSubSup>
                          <m:sSubSupPr>
                            <m:ctrlPr>
                              <a:rPr lang="en-US" altLang="vi-VN" sz="2400" i="1" dirty="0">
                                <a:solidFill>
                                  <a:srgbClr val="0070C0"/>
                                </a:solidFill>
                                <a:latin typeface="Cambria Math" panose="02040503050406030204" pitchFamily="18" charset="0"/>
                                <a:cs typeface="Times New Roman" panose="02020603050405020304" pitchFamily="18" charset="0"/>
                              </a:rPr>
                            </m:ctrlPr>
                          </m:sSubSupPr>
                          <m:e>
                            <m:r>
                              <a:rPr lang="en-US" altLang="vi-VN" sz="2400" i="1" dirty="0">
                                <a:solidFill>
                                  <a:srgbClr val="0070C0"/>
                                </a:solidFill>
                                <a:latin typeface="Cambria Math" panose="02040503050406030204" pitchFamily="18" charset="0"/>
                                <a:cs typeface="Times New Roman" panose="02020603050405020304" pitchFamily="18" charset="0"/>
                              </a:rPr>
                              <m:t>𝑈</m:t>
                            </m:r>
                          </m:e>
                          <m:sub>
                            <m:r>
                              <a:rPr lang="en-US" altLang="vi-VN" sz="2400" i="1" dirty="0">
                                <a:solidFill>
                                  <a:srgbClr val="0070C0"/>
                                </a:solidFill>
                                <a:latin typeface="Cambria Math" panose="02040503050406030204" pitchFamily="18" charset="0"/>
                                <a:cs typeface="Times New Roman" panose="02020603050405020304" pitchFamily="18" charset="0"/>
                              </a:rPr>
                              <m:t>1</m:t>
                            </m:r>
                          </m:sub>
                          <m:sup>
                            <m:r>
                              <a:rPr lang="en-US" altLang="vi-VN" sz="2400" i="1" dirty="0">
                                <a:solidFill>
                                  <a:srgbClr val="0070C0"/>
                                </a:solidFill>
                                <a:latin typeface="Cambria Math" panose="02040503050406030204" pitchFamily="18" charset="0"/>
                                <a:cs typeface="Times New Roman" panose="02020603050405020304" pitchFamily="18" charset="0"/>
                              </a:rPr>
                              <m:t>2</m:t>
                            </m:r>
                          </m:sup>
                        </m:sSubSup>
                      </m:den>
                    </m:f>
                  </m:oMath>
                </a14:m>
                <a:r>
                  <a:rPr lang="en-US" altLang="vi-VN" sz="2400" i="1" dirty="0">
                    <a:solidFill>
                      <a:srgbClr val="0070C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altLang="vi-VN" sz="2400" b="1" i="1">
                            <a:solidFill>
                              <a:srgbClr val="0070C0"/>
                            </a:solidFill>
                            <a:latin typeface="Cambria Math" panose="02040503050406030204" pitchFamily="18" charset="0"/>
                          </a:rPr>
                        </m:ctrlPr>
                      </m:fPr>
                      <m:num>
                        <m:r>
                          <m:rPr>
                            <m:nor/>
                          </m:rPr>
                          <a:rPr lang="en-US" altLang="vi-VN" sz="2400" i="1">
                            <a:solidFill>
                              <a:srgbClr val="0070C0"/>
                            </a:solidFill>
                            <a:latin typeface="Times New Roman" panose="02020603050405020304" pitchFamily="18" charset="0"/>
                            <a:cs typeface="Times New Roman" panose="02020603050405020304" pitchFamily="18" charset="0"/>
                          </a:rPr>
                          <m:t>R</m:t>
                        </m:r>
                        <m:r>
                          <m:rPr>
                            <m:nor/>
                          </m:rPr>
                          <a:rPr lang="en-US" altLang="vi-VN" sz="2400" i="1">
                            <a:solidFill>
                              <a:srgbClr val="0070C0"/>
                            </a:solidFill>
                            <a:latin typeface="Times New Roman" panose="02020603050405020304" pitchFamily="18" charset="0"/>
                            <a:cs typeface="Times New Roman" panose="02020603050405020304" pitchFamily="18" charset="0"/>
                          </a:rPr>
                          <m:t>.  </m:t>
                        </m:r>
                        <m:sSubSup>
                          <m:sSubSupPr>
                            <m:ctrlPr>
                              <a:rPr lang="en-US" altLang="vi-VN" sz="2400" i="1">
                                <a:solidFill>
                                  <a:srgbClr val="0070C0"/>
                                </a:solidFill>
                                <a:latin typeface="Cambria Math" panose="02040503050406030204" pitchFamily="18" charset="0"/>
                                <a:cs typeface="Times New Roman" panose="02020603050405020304" pitchFamily="18" charset="0"/>
                              </a:rPr>
                            </m:ctrlPr>
                          </m:sSubSupPr>
                          <m:e>
                            <m:r>
                              <m:rPr>
                                <m:nor/>
                              </m:rPr>
                              <a:rPr lang="en-US" altLang="vi-VN" sz="2400" i="1" dirty="0">
                                <a:solidFill>
                                  <a:srgbClr val="0070C0"/>
                                </a:solidFill>
                                <a:latin typeface=".VnCommercial Script" panose="020B7200000000000000" pitchFamily="34" charset="0"/>
                                <a:cs typeface="Times New Roman" panose="02020603050405020304" pitchFamily="18" charset="0"/>
                              </a:rPr>
                              <m:t>P</m:t>
                            </m:r>
                          </m:e>
                          <m:sub/>
                          <m:sup>
                            <m:r>
                              <a:rPr lang="en-US" altLang="vi-VN" sz="2400" i="1">
                                <a:solidFill>
                                  <a:srgbClr val="0070C0"/>
                                </a:solidFill>
                                <a:latin typeface="Cambria Math" panose="02040503050406030204" pitchFamily="18" charset="0"/>
                                <a:cs typeface="Times New Roman" panose="02020603050405020304" pitchFamily="18" charset="0"/>
                              </a:rPr>
                              <m:t>2</m:t>
                            </m:r>
                          </m:sup>
                        </m:sSubSup>
                      </m:num>
                      <m:den>
                        <m:sSubSup>
                          <m:sSubSupPr>
                            <m:ctrlPr>
                              <a:rPr lang="en-US" altLang="vi-VN" sz="2400" i="1" dirty="0">
                                <a:solidFill>
                                  <a:srgbClr val="0070C0"/>
                                </a:solidFill>
                                <a:latin typeface="Cambria Math" panose="02040503050406030204" pitchFamily="18" charset="0"/>
                                <a:cs typeface="Times New Roman" panose="02020603050405020304" pitchFamily="18" charset="0"/>
                              </a:rPr>
                            </m:ctrlPr>
                          </m:sSubSupPr>
                          <m:e>
                            <m:r>
                              <a:rPr lang="en-US" altLang="vi-VN" sz="2400" i="1" dirty="0">
                                <a:solidFill>
                                  <a:srgbClr val="0070C0"/>
                                </a:solidFill>
                                <a:latin typeface="Cambria Math" panose="02040503050406030204" pitchFamily="18" charset="0"/>
                                <a:cs typeface="Times New Roman" panose="02020603050405020304" pitchFamily="18" charset="0"/>
                              </a:rPr>
                              <m:t>𝑈</m:t>
                            </m:r>
                          </m:e>
                          <m:sub>
                            <m:r>
                              <a:rPr lang="en-US" altLang="vi-VN" sz="2400" b="0" i="1" dirty="0" smtClean="0">
                                <a:solidFill>
                                  <a:srgbClr val="0070C0"/>
                                </a:solidFill>
                                <a:latin typeface="Cambria Math" panose="02040503050406030204" pitchFamily="18" charset="0"/>
                                <a:cs typeface="Times New Roman" panose="02020603050405020304" pitchFamily="18" charset="0"/>
                              </a:rPr>
                              <m:t>2</m:t>
                            </m:r>
                          </m:sub>
                          <m:sup>
                            <m:r>
                              <a:rPr lang="en-US" altLang="vi-VN" sz="2400" i="1" dirty="0">
                                <a:solidFill>
                                  <a:srgbClr val="0070C0"/>
                                </a:solidFill>
                                <a:latin typeface="Cambria Math" panose="02040503050406030204" pitchFamily="18" charset="0"/>
                                <a:cs typeface="Times New Roman" panose="02020603050405020304" pitchFamily="18" charset="0"/>
                              </a:rPr>
                              <m:t>2</m:t>
                            </m:r>
                          </m:sup>
                        </m:sSubSup>
                      </m:den>
                    </m:f>
                  </m:oMath>
                </a14:m>
                <a:r>
                  <a:rPr lang="en-US" altLang="vi-VN" sz="2400" i="1" dirty="0">
                    <a:solidFill>
                      <a:srgbClr val="0070C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altLang="vi-VN" sz="2400" i="1" smtClean="0">
                            <a:solidFill>
                              <a:srgbClr val="0070C0"/>
                            </a:solidFill>
                            <a:latin typeface="Cambria Math" panose="02040503050406030204" pitchFamily="18" charset="0"/>
                            <a:cs typeface="Times New Roman" panose="02020603050405020304" pitchFamily="18" charset="0"/>
                          </a:rPr>
                        </m:ctrlPr>
                      </m:fPr>
                      <m:num>
                        <m:sSubSup>
                          <m:sSubSupPr>
                            <m:ctrlPr>
                              <a:rPr lang="en-US" altLang="vi-VN" sz="2400" i="1" dirty="0">
                                <a:solidFill>
                                  <a:srgbClr val="0070C0"/>
                                </a:solidFill>
                                <a:latin typeface="Cambria Math" panose="02040503050406030204" pitchFamily="18" charset="0"/>
                                <a:cs typeface="Times New Roman" panose="02020603050405020304" pitchFamily="18" charset="0"/>
                              </a:rPr>
                            </m:ctrlPr>
                          </m:sSubSupPr>
                          <m:e>
                            <m:r>
                              <a:rPr lang="en-US" altLang="vi-VN" sz="2400" i="1" dirty="0">
                                <a:solidFill>
                                  <a:srgbClr val="0070C0"/>
                                </a:solidFill>
                                <a:latin typeface="Cambria Math" panose="02040503050406030204" pitchFamily="18" charset="0"/>
                                <a:cs typeface="Times New Roman" panose="02020603050405020304" pitchFamily="18" charset="0"/>
                              </a:rPr>
                              <m:t>𝑈</m:t>
                            </m:r>
                          </m:e>
                          <m:sub>
                            <m:r>
                              <a:rPr lang="en-US" altLang="vi-VN" sz="2400" i="1" dirty="0">
                                <a:solidFill>
                                  <a:srgbClr val="0070C0"/>
                                </a:solidFill>
                                <a:latin typeface="Cambria Math" panose="02040503050406030204" pitchFamily="18" charset="0"/>
                                <a:cs typeface="Times New Roman" panose="02020603050405020304" pitchFamily="18" charset="0"/>
                              </a:rPr>
                              <m:t>2</m:t>
                            </m:r>
                          </m:sub>
                          <m:sup>
                            <m:r>
                              <a:rPr lang="en-US" altLang="vi-VN" sz="2400" i="1" dirty="0">
                                <a:solidFill>
                                  <a:srgbClr val="0070C0"/>
                                </a:solidFill>
                                <a:latin typeface="Cambria Math" panose="02040503050406030204" pitchFamily="18" charset="0"/>
                                <a:cs typeface="Times New Roman" panose="02020603050405020304" pitchFamily="18" charset="0"/>
                              </a:rPr>
                              <m:t>2</m:t>
                            </m:r>
                          </m:sup>
                        </m:sSubSup>
                      </m:num>
                      <m:den>
                        <m:sSubSup>
                          <m:sSubSupPr>
                            <m:ctrlPr>
                              <a:rPr lang="en-US" altLang="vi-VN" sz="2400" i="1" dirty="0">
                                <a:solidFill>
                                  <a:srgbClr val="0070C0"/>
                                </a:solidFill>
                                <a:latin typeface="Cambria Math" panose="02040503050406030204" pitchFamily="18" charset="0"/>
                                <a:cs typeface="Times New Roman" panose="02020603050405020304" pitchFamily="18" charset="0"/>
                              </a:rPr>
                            </m:ctrlPr>
                          </m:sSubSupPr>
                          <m:e>
                            <m:r>
                              <a:rPr lang="en-US" altLang="vi-VN" sz="2400" i="1" dirty="0">
                                <a:solidFill>
                                  <a:srgbClr val="0070C0"/>
                                </a:solidFill>
                                <a:latin typeface="Cambria Math" panose="02040503050406030204" pitchFamily="18" charset="0"/>
                                <a:cs typeface="Times New Roman" panose="02020603050405020304" pitchFamily="18" charset="0"/>
                              </a:rPr>
                              <m:t>𝑈</m:t>
                            </m:r>
                          </m:e>
                          <m:sub>
                            <m:r>
                              <a:rPr lang="en-US" altLang="vi-VN" sz="2400" i="1" dirty="0">
                                <a:solidFill>
                                  <a:srgbClr val="0070C0"/>
                                </a:solidFill>
                                <a:latin typeface="Cambria Math" panose="02040503050406030204" pitchFamily="18" charset="0"/>
                                <a:cs typeface="Times New Roman" panose="02020603050405020304" pitchFamily="18" charset="0"/>
                              </a:rPr>
                              <m:t>1</m:t>
                            </m:r>
                          </m:sub>
                          <m:sup>
                            <m:r>
                              <a:rPr lang="en-US" altLang="vi-VN" sz="2400" i="1" dirty="0">
                                <a:solidFill>
                                  <a:srgbClr val="0070C0"/>
                                </a:solidFill>
                                <a:latin typeface="Cambria Math" panose="02040503050406030204" pitchFamily="18" charset="0"/>
                                <a:cs typeface="Times New Roman" panose="02020603050405020304" pitchFamily="18" charset="0"/>
                              </a:rPr>
                              <m:t>2</m:t>
                            </m:r>
                          </m:sup>
                        </m:sSubSup>
                      </m:den>
                    </m:f>
                  </m:oMath>
                </a14:m>
                <a:r>
                  <a:rPr lang="en-US" altLang="vi-VN" sz="2400" i="1" dirty="0">
                    <a:solidFill>
                      <a:srgbClr val="0070C0"/>
                    </a:solidFill>
                    <a:latin typeface="Times New Roman" panose="02020603050405020304" pitchFamily="18" charset="0"/>
                    <a:cs typeface="Times New Roman" panose="02020603050405020304" pitchFamily="18" charset="0"/>
                  </a:rPr>
                  <a:t> =</a:t>
                </a:r>
                <a14:m>
                  <m:oMath xmlns:m="http://schemas.openxmlformats.org/officeDocument/2006/math">
                    <m:r>
                      <a:rPr lang="en-US" altLang="vi-VN" sz="2400" i="1" smtClean="0">
                        <a:solidFill>
                          <a:srgbClr val="0070C0"/>
                        </a:solidFill>
                        <a:latin typeface="Cambria Math" panose="02040503050406030204" pitchFamily="18" charset="0"/>
                        <a:cs typeface="Times New Roman" panose="02020603050405020304" pitchFamily="18" charset="0"/>
                      </a:rPr>
                      <m:t> </m:t>
                    </m:r>
                    <m:r>
                      <a:rPr lang="en-US" altLang="vi-VN" sz="2400" b="0" i="1" dirty="0" smtClean="0">
                        <a:solidFill>
                          <a:srgbClr val="0070C0"/>
                        </a:solidFill>
                        <a:latin typeface="Cambria Math" panose="02040503050406030204" pitchFamily="18" charset="0"/>
                        <a:cs typeface="Times New Roman" panose="02020603050405020304" pitchFamily="18" charset="0"/>
                      </a:rPr>
                      <m:t>(</m:t>
                    </m:r>
                    <m:sSup>
                      <m:sSupPr>
                        <m:ctrlPr>
                          <a:rPr lang="en-US" altLang="vi-VN" sz="2400" i="1" dirty="0" smtClean="0">
                            <a:solidFill>
                              <a:srgbClr val="0070C0"/>
                            </a:solidFill>
                            <a:latin typeface="Cambria Math" panose="02040503050406030204" pitchFamily="18" charset="0"/>
                            <a:cs typeface="Times New Roman" panose="02020603050405020304" pitchFamily="18" charset="0"/>
                          </a:rPr>
                        </m:ctrlPr>
                      </m:sSupPr>
                      <m:e>
                        <m:f>
                          <m:fPr>
                            <m:ctrlPr>
                              <a:rPr lang="en-US" altLang="vi-VN" sz="2400" i="1">
                                <a:solidFill>
                                  <a:srgbClr val="0070C0"/>
                                </a:solidFill>
                                <a:latin typeface="Cambria Math" panose="02040503050406030204" pitchFamily="18" charset="0"/>
                                <a:cs typeface="Times New Roman" panose="02020603050405020304" pitchFamily="18" charset="0"/>
                              </a:rPr>
                            </m:ctrlPr>
                          </m:fPr>
                          <m:num>
                            <m:r>
                              <a:rPr lang="en-US" altLang="vi-VN" sz="2400" i="1">
                                <a:solidFill>
                                  <a:srgbClr val="0070C0"/>
                                </a:solidFill>
                                <a:latin typeface="Cambria Math" panose="02040503050406030204" pitchFamily="18" charset="0"/>
                                <a:cs typeface="Times New Roman" panose="02020603050405020304" pitchFamily="18" charset="0"/>
                              </a:rPr>
                              <m:t>100000</m:t>
                            </m:r>
                          </m:num>
                          <m:den>
                            <m:r>
                              <a:rPr lang="en-US" altLang="vi-VN" sz="2400" i="1" dirty="0">
                                <a:solidFill>
                                  <a:srgbClr val="0070C0"/>
                                </a:solidFill>
                                <a:latin typeface="Cambria Math" panose="02040503050406030204" pitchFamily="18" charset="0"/>
                                <a:cs typeface="Times New Roman" panose="02020603050405020304" pitchFamily="18" charset="0"/>
                              </a:rPr>
                              <m:t>500000</m:t>
                            </m:r>
                          </m:den>
                        </m:f>
                        <m:r>
                          <a:rPr lang="en-US" altLang="vi-VN" sz="2400" b="0" i="1" dirty="0" smtClean="0">
                            <a:solidFill>
                              <a:srgbClr val="0070C0"/>
                            </a:solidFill>
                            <a:latin typeface="Cambria Math" panose="02040503050406030204" pitchFamily="18" charset="0"/>
                            <a:cs typeface="Times New Roman" panose="02020603050405020304" pitchFamily="18" charset="0"/>
                          </a:rPr>
                          <m:t>)</m:t>
                        </m:r>
                      </m:e>
                      <m:sup>
                        <m:r>
                          <a:rPr lang="en-US" altLang="vi-VN" sz="2400" b="0" i="1" dirty="0" smtClean="0">
                            <a:solidFill>
                              <a:srgbClr val="0070C0"/>
                            </a:solidFill>
                            <a:latin typeface="Cambria Math" panose="02040503050406030204" pitchFamily="18" charset="0"/>
                            <a:cs typeface="Times New Roman" panose="02020603050405020304" pitchFamily="18" charset="0"/>
                          </a:rPr>
                          <m:t>2</m:t>
                        </m:r>
                      </m:sup>
                    </m:sSup>
                  </m:oMath>
                </a14:m>
                <a:r>
                  <a:rPr lang="en-US" altLang="vi-VN" sz="2400" i="1" dirty="0">
                    <a:solidFill>
                      <a:srgbClr val="0070C0"/>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altLang="vi-VN" sz="2400" i="1">
                            <a:solidFill>
                              <a:srgbClr val="0070C0"/>
                            </a:solidFill>
                            <a:latin typeface="Cambria Math" panose="02040503050406030204" pitchFamily="18" charset="0"/>
                            <a:cs typeface="Times New Roman" panose="02020603050405020304" pitchFamily="18" charset="0"/>
                          </a:rPr>
                        </m:ctrlPr>
                      </m:fPr>
                      <m:num>
                        <m:r>
                          <a:rPr lang="en-US" altLang="vi-VN" sz="2400" i="1">
                            <a:solidFill>
                              <a:srgbClr val="0070C0"/>
                            </a:solidFill>
                            <a:latin typeface="Cambria Math" panose="02040503050406030204" pitchFamily="18" charset="0"/>
                            <a:cs typeface="Times New Roman" panose="02020603050405020304" pitchFamily="18" charset="0"/>
                          </a:rPr>
                          <m:t>1</m:t>
                        </m:r>
                      </m:num>
                      <m:den>
                        <m:r>
                          <a:rPr lang="en-US" altLang="vi-VN" sz="2400" b="0" i="1" smtClean="0">
                            <a:solidFill>
                              <a:srgbClr val="0070C0"/>
                            </a:solidFill>
                            <a:latin typeface="Cambria Math" panose="02040503050406030204" pitchFamily="18" charset="0"/>
                            <a:cs typeface="Times New Roman" panose="02020603050405020304" pitchFamily="18" charset="0"/>
                          </a:rPr>
                          <m:t>2</m:t>
                        </m:r>
                        <m:r>
                          <a:rPr lang="en-US" altLang="vi-VN" sz="2400" i="1" dirty="0">
                            <a:solidFill>
                              <a:srgbClr val="0070C0"/>
                            </a:solidFill>
                            <a:latin typeface="Cambria Math" panose="02040503050406030204" pitchFamily="18" charset="0"/>
                            <a:cs typeface="Times New Roman" panose="02020603050405020304" pitchFamily="18" charset="0"/>
                          </a:rPr>
                          <m:t>5</m:t>
                        </m:r>
                      </m:den>
                    </m:f>
                  </m:oMath>
                </a14:m>
                <a:endParaRPr lang="en-US" altLang="vi-VN" sz="2400" i="1" dirty="0">
                  <a:solidFill>
                    <a:srgbClr val="0070C0"/>
                  </a:solidFill>
                  <a:latin typeface="Times New Roman" panose="02020603050405020304" pitchFamily="18" charset="0"/>
                  <a:cs typeface="Times New Roman" panose="02020603050405020304" pitchFamily="18" charset="0"/>
                </a:endParaRPr>
              </a:p>
              <a:p>
                <a:pPr>
                  <a:spcBef>
                    <a:spcPts val="0"/>
                  </a:spcBef>
                  <a:buNone/>
                  <a:defRPr/>
                </a:pPr>
                <a:r>
                  <a:rPr lang="en-US" altLang="vi-VN" sz="2400" i="1" dirty="0">
                    <a:solidFill>
                      <a:srgbClr val="0070C0"/>
                    </a:solidFill>
                    <a:latin typeface="Times New Roman" panose="02020603050405020304" pitchFamily="18" charset="0"/>
                    <a:cs typeface="Times New Roman" panose="02020603050405020304" pitchFamily="18" charset="0"/>
                  </a:rPr>
                  <a:t> =&gt; </a:t>
                </a:r>
                <a14:m>
                  <m:oMath xmlns:m="http://schemas.openxmlformats.org/officeDocument/2006/math">
                    <m:sSub>
                      <m:sSubPr>
                        <m:ctrlPr>
                          <a:rPr lang="en-US" altLang="vi-VN" sz="2400" b="1" i="1">
                            <a:solidFill>
                              <a:srgbClr val="0070C0"/>
                            </a:solidFill>
                            <a:latin typeface="Cambria Math" panose="02040503050406030204" pitchFamily="18" charset="0"/>
                          </a:rPr>
                        </m:ctrlPr>
                      </m:sSubPr>
                      <m:e>
                        <m:r>
                          <m:rPr>
                            <m:nor/>
                          </m:rPr>
                          <a:rPr lang="en-US" altLang="vi-VN" sz="2400" i="1" dirty="0">
                            <a:solidFill>
                              <a:srgbClr val="0070C0"/>
                            </a:solidFill>
                            <a:latin typeface=".VnCommercial Script" panose="020B7200000000000000" pitchFamily="34" charset="0"/>
                            <a:cs typeface="Times New Roman" panose="02020603050405020304" pitchFamily="18" charset="0"/>
                          </a:rPr>
                          <m:t>P</m:t>
                        </m:r>
                      </m:e>
                      <m:sub>
                        <m:r>
                          <a:rPr lang="en-US" altLang="vi-VN" sz="2400" b="1" i="1">
                            <a:solidFill>
                              <a:srgbClr val="0070C0"/>
                            </a:solidFill>
                            <a:latin typeface="Cambria Math" panose="02040503050406030204" pitchFamily="18" charset="0"/>
                          </a:rPr>
                          <m:t>𝒉𝒑</m:t>
                        </m:r>
                        <m:r>
                          <a:rPr lang="en-US" altLang="vi-VN" sz="2400" b="1" i="1">
                            <a:solidFill>
                              <a:srgbClr val="0070C0"/>
                            </a:solidFill>
                            <a:latin typeface="Cambria Math" panose="02040503050406030204" pitchFamily="18" charset="0"/>
                          </a:rPr>
                          <m:t>𝟐</m:t>
                        </m:r>
                      </m:sub>
                    </m:sSub>
                  </m:oMath>
                </a14:m>
                <a:r>
                  <a:rPr lang="en-US" altLang="vi-VN" sz="2400" b="1" i="1" dirty="0">
                    <a:solidFill>
                      <a:srgbClr val="0070C0"/>
                    </a:solidFill>
                    <a:latin typeface="Times New Roman" panose="02020603050405020304" pitchFamily="18" charset="0"/>
                    <a:cs typeface="Times New Roman" panose="02020603050405020304" pitchFamily="18" charset="0"/>
                  </a:rPr>
                  <a:t> = 25 </a:t>
                </a:r>
                <a14:m>
                  <m:oMath xmlns:m="http://schemas.openxmlformats.org/officeDocument/2006/math">
                    <m:sSub>
                      <m:sSubPr>
                        <m:ctrlPr>
                          <a:rPr lang="en-US" altLang="vi-VN" sz="2400" b="1" i="1">
                            <a:solidFill>
                              <a:srgbClr val="0070C0"/>
                            </a:solidFill>
                            <a:latin typeface="Cambria Math" panose="02040503050406030204" pitchFamily="18" charset="0"/>
                          </a:rPr>
                        </m:ctrlPr>
                      </m:sSubPr>
                      <m:e>
                        <m:r>
                          <m:rPr>
                            <m:nor/>
                          </m:rPr>
                          <a:rPr lang="en-US" altLang="vi-VN" sz="2400" i="1" dirty="0">
                            <a:solidFill>
                              <a:srgbClr val="0070C0"/>
                            </a:solidFill>
                            <a:latin typeface=".VnCommercial Script" panose="020B7200000000000000" pitchFamily="34" charset="0"/>
                            <a:cs typeface="Times New Roman" panose="02020603050405020304" pitchFamily="18" charset="0"/>
                          </a:rPr>
                          <m:t>P</m:t>
                        </m:r>
                      </m:e>
                      <m:sub>
                        <m:r>
                          <a:rPr lang="en-US" altLang="vi-VN" sz="2400" b="1" i="1">
                            <a:solidFill>
                              <a:srgbClr val="0070C0"/>
                            </a:solidFill>
                            <a:latin typeface="Cambria Math" panose="02040503050406030204" pitchFamily="18" charset="0"/>
                          </a:rPr>
                          <m:t>𝒉𝒑</m:t>
                        </m:r>
                        <m:r>
                          <a:rPr lang="en-US" altLang="vi-VN" sz="2400" b="1" i="1">
                            <a:solidFill>
                              <a:srgbClr val="0070C0"/>
                            </a:solidFill>
                            <a:latin typeface="Cambria Math" panose="02040503050406030204" pitchFamily="18" charset="0"/>
                          </a:rPr>
                          <m:t>𝟏</m:t>
                        </m:r>
                      </m:sub>
                    </m:sSub>
                  </m:oMath>
                </a14:m>
                <a:endParaRPr lang="en-US" altLang="vi-VN" sz="2400" i="1" dirty="0">
                  <a:solidFill>
                    <a:srgbClr val="0070C0"/>
                  </a:solidFill>
                  <a:latin typeface="Times New Roman" panose="02020603050405020304" pitchFamily="18" charset="0"/>
                  <a:cs typeface="Times New Roman" panose="02020603050405020304" pitchFamily="18" charset="0"/>
                </a:endParaRPr>
              </a:p>
              <a:p>
                <a:pPr>
                  <a:spcBef>
                    <a:spcPts val="0"/>
                  </a:spcBef>
                  <a:buNone/>
                  <a:defRPr/>
                </a:pPr>
                <a:r>
                  <a:rPr lang="en-US" altLang="vi-VN" sz="2400" i="1" dirty="0">
                    <a:solidFill>
                      <a:srgbClr val="0070C0"/>
                    </a:solidFill>
                    <a:latin typeface="Times New Roman" panose="02020603050405020304" pitchFamily="18" charset="0"/>
                    <a:cs typeface="Times New Roman" panose="02020603050405020304" pitchFamily="18" charset="0"/>
                  </a:rPr>
                  <a:t>Vậy: công suất hao phí khi dùng hiệu điện thế 500 000V giảm 25 lần so với khi dùng hiệu điện thế 100 000V.</a:t>
                </a:r>
              </a:p>
              <a:p>
                <a:pPr>
                  <a:spcBef>
                    <a:spcPts val="0"/>
                  </a:spcBef>
                  <a:buNone/>
                  <a:defRPr/>
                </a:pPr>
                <a:endParaRPr lang="en-US" altLang="vi-VN" sz="2400" i="1" dirty="0">
                  <a:solidFill>
                    <a:srgbClr val="0070C0"/>
                  </a:solidFill>
                  <a:latin typeface="Times New Roman" panose="02020603050405020304" pitchFamily="18" charset="0"/>
                  <a:cs typeface="Times New Roman" panose="02020603050405020304" pitchFamily="18" charset="0"/>
                </a:endParaRPr>
              </a:p>
            </p:txBody>
          </p:sp>
        </mc:Choice>
        <mc:Fallback xmlns="">
          <p:sp>
            <p:nvSpPr>
              <p:cNvPr id="24585" name="Text Box 9"/>
              <p:cNvSpPr txBox="1">
                <a:spLocks noRot="1" noChangeAspect="1" noMove="1" noResize="1" noEditPoints="1" noAdjustHandles="1" noChangeArrowheads="1" noChangeShapeType="1" noTextEdit="1"/>
              </p:cNvSpPr>
              <p:nvPr/>
            </p:nvSpPr>
            <p:spPr bwMode="auto">
              <a:xfrm>
                <a:off x="3423646" y="2313689"/>
                <a:ext cx="8343900" cy="4343240"/>
              </a:xfrm>
              <a:prstGeom prst="rect">
                <a:avLst/>
              </a:prstGeom>
              <a:blipFill>
                <a:blip r:embed="rId2"/>
                <a:stretch>
                  <a:fillRect l="-1170" t="-1124"/>
                </a:stretch>
              </a:blipFill>
              <a:ln>
                <a:noFill/>
              </a:ln>
              <a:effectLst/>
            </p:spPr>
            <p:txBody>
              <a:bodyPr/>
              <a:lstStyle/>
              <a:p>
                <a:r>
                  <a:rPr lang="vi-VN">
                    <a:noFill/>
                  </a:rPr>
                  <a:t> </a:t>
                </a:r>
              </a:p>
            </p:txBody>
          </p:sp>
        </mc:Fallback>
      </mc:AlternateContent>
      <p:sp>
        <p:nvSpPr>
          <p:cNvPr id="8" name="TextBox 7"/>
          <p:cNvSpPr txBox="1"/>
          <p:nvPr/>
        </p:nvSpPr>
        <p:spPr>
          <a:xfrm>
            <a:off x="818867" y="685367"/>
            <a:ext cx="10918208" cy="1055608"/>
          </a:xfrm>
          <a:prstGeom prst="roundRect">
            <a:avLst/>
          </a:prstGeom>
          <a:noFill/>
          <a:ln>
            <a:solidFill>
              <a:srgbClr val="0070C0"/>
            </a:solidFill>
          </a:ln>
        </p:spPr>
        <p:txBody>
          <a:bodyPr wrap="square" rtlCol="0">
            <a:spAutoFit/>
          </a:bodyPr>
          <a:lstStyle/>
          <a:p>
            <a:pPr algn="just">
              <a:spcBef>
                <a:spcPct val="50000"/>
              </a:spcBef>
            </a:pPr>
            <a:r>
              <a:rPr lang="en-US" sz="2400" b="1" i="1" dirty="0">
                <a:latin typeface="Times New Roman" panose="02020603050405020304" pitchFamily="18" charset="0"/>
                <a:cs typeface="Times New Roman" pitchFamily="18" charset="0"/>
              </a:rPr>
              <a:t>C4. </a:t>
            </a:r>
            <a:r>
              <a:rPr lang="en-US" altLang="vi-VN" sz="2400" b="1" i="1" dirty="0">
                <a:latin typeface="Times New Roman" panose="02020603050405020304" pitchFamily="18" charset="0"/>
                <a:cs typeface="Times New Roman" panose="02020603050405020304" pitchFamily="18" charset="0"/>
              </a:rPr>
              <a:t>Cùng một công suất điện </a:t>
            </a:r>
            <a:r>
              <a:rPr lang="en-US" altLang="vi-VN" sz="3200" b="1" i="1" dirty="0">
                <a:latin typeface=".VnCommercial Script" panose="020B7200000000000000" pitchFamily="34" charset="0"/>
                <a:cs typeface="Times New Roman" panose="02020603050405020304" pitchFamily="18" charset="0"/>
              </a:rPr>
              <a:t>P</a:t>
            </a:r>
            <a:r>
              <a:rPr lang="en-US" altLang="vi-VN" sz="2400" b="1" i="1" dirty="0">
                <a:latin typeface="Times New Roman" panose="02020603050405020304" pitchFamily="18" charset="0"/>
                <a:cs typeface="Times New Roman" panose="02020603050405020304" pitchFamily="18" charset="0"/>
              </a:rPr>
              <a:t> được tải đi trên cùng một dây dẫn. So sánh công suất hao phí khi dùng hiệu điện thế 500.000V với khi dùng hiệu điện thế 100.000V?</a:t>
            </a:r>
          </a:p>
        </p:txBody>
      </p:sp>
      <p:sp>
        <p:nvSpPr>
          <p:cNvPr id="9" name="Text Box 21"/>
          <p:cNvSpPr txBox="1">
            <a:spLocks noChangeArrowheads="1"/>
          </p:cNvSpPr>
          <p:nvPr/>
        </p:nvSpPr>
        <p:spPr bwMode="auto">
          <a:xfrm>
            <a:off x="4432642" y="0"/>
            <a:ext cx="2937149" cy="674816"/>
          </a:xfrm>
          <a:prstGeom prst="horizontalScroll">
            <a:avLst/>
          </a:prstGeom>
          <a:solidFill>
            <a:srgbClr val="00B050"/>
          </a:solidFill>
          <a:ln w="12700" algn="ctr">
            <a:solidFill>
              <a:srgbClr val="FF0000"/>
            </a:solidFill>
            <a:miter lim="800000"/>
            <a:headEnd/>
            <a:tailEnd/>
          </a:ln>
          <a:effectLst/>
        </p:spPr>
        <p:txBody>
          <a:bodyPr wrap="square">
            <a:spAutoFit/>
          </a:bodyPr>
          <a:lstStyle/>
          <a:p>
            <a:pPr algn="ctr" eaLnBrk="1" hangingPunct="1"/>
            <a:r>
              <a:rPr lang="en-US" sz="2700" b="1" dirty="0">
                <a:solidFill>
                  <a:srgbClr val="CC00FF"/>
                </a:solidFill>
                <a:effectLst>
                  <a:outerShdw blurRad="38100" dist="38100" dir="2700000" algn="tl">
                    <a:srgbClr val="000000"/>
                  </a:outerShdw>
                </a:effectLst>
                <a:cs typeface="Arial" charset="0"/>
              </a:rPr>
              <a:t>VẬN DỤNG</a:t>
            </a:r>
            <a:endParaRPr lang="vi-VN" sz="2700" b="1" dirty="0">
              <a:solidFill>
                <a:srgbClr val="CC00FF"/>
              </a:solidFill>
              <a:effectLst>
                <a:outerShdw blurRad="38100" dist="38100" dir="2700000" algn="tl">
                  <a:srgbClr val="000000"/>
                </a:outerShdw>
              </a:effectLst>
              <a:cs typeface="Arial" charset="0"/>
            </a:endParaRPr>
          </a:p>
        </p:txBody>
      </p:sp>
      <mc:AlternateContent xmlns:mc="http://schemas.openxmlformats.org/markup-compatibility/2006" xmlns:a14="http://schemas.microsoft.com/office/drawing/2010/main">
        <mc:Choice Requires="a14">
          <p:sp>
            <p:nvSpPr>
              <p:cNvPr id="10" name="Rectangle 9"/>
              <p:cNvSpPr>
                <a:spLocks noChangeArrowheads="1"/>
              </p:cNvSpPr>
              <p:nvPr/>
            </p:nvSpPr>
            <p:spPr bwMode="auto">
              <a:xfrm>
                <a:off x="818867" y="1862791"/>
                <a:ext cx="2604779" cy="203850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vi-VN" sz="2000" b="1" u="sng" dirty="0">
                    <a:solidFill>
                      <a:srgbClr val="000099"/>
                    </a:solidFill>
                  </a:rPr>
                  <a:t>Tóm tắt:</a:t>
                </a:r>
              </a:p>
              <a:p>
                <a:pPr>
                  <a:spcBef>
                    <a:spcPts val="0"/>
                  </a:spcBef>
                  <a:buNone/>
                </a:pPr>
                <a14:m>
                  <m:oMath xmlns:m="http://schemas.openxmlformats.org/officeDocument/2006/math">
                    <m:sSub>
                      <m:sSubPr>
                        <m:ctrlPr>
                          <a:rPr lang="en-US" altLang="vi-VN" sz="2400" i="1" smtClean="0">
                            <a:solidFill>
                              <a:srgbClr val="0070C0"/>
                            </a:solidFill>
                            <a:latin typeface="Cambria Math" panose="02040503050406030204" pitchFamily="18" charset="0"/>
                          </a:rPr>
                        </m:ctrlPr>
                      </m:sSubPr>
                      <m:e>
                        <m:r>
                          <m:rPr>
                            <m:nor/>
                          </m:rPr>
                          <a:rPr lang="en-US" altLang="vi-VN" sz="2400" i="1" dirty="0" smtClean="0">
                            <a:solidFill>
                              <a:srgbClr val="0070C0"/>
                            </a:solidFill>
                            <a:latin typeface=".VnCommercial Script" panose="020B7200000000000000" pitchFamily="34" charset="0"/>
                            <a:cs typeface="Times New Roman" panose="02020603050405020304" pitchFamily="18" charset="0"/>
                          </a:rPr>
                          <m:t>P</m:t>
                        </m:r>
                      </m:e>
                      <m:sub>
                        <m:r>
                          <a:rPr lang="en-US" altLang="vi-VN" sz="2400" b="0" i="1" smtClean="0">
                            <a:solidFill>
                              <a:srgbClr val="0070C0"/>
                            </a:solidFill>
                            <a:latin typeface="Cambria Math" panose="02040503050406030204" pitchFamily="18" charset="0"/>
                          </a:rPr>
                          <m:t>1</m:t>
                        </m:r>
                      </m:sub>
                    </m:sSub>
                  </m:oMath>
                </a14:m>
                <a:r>
                  <a:rPr lang="en-US" altLang="vi-VN" sz="2400" b="1" dirty="0">
                    <a:solidFill>
                      <a:srgbClr val="0070C0"/>
                    </a:solidFill>
                  </a:rPr>
                  <a:t>= </a:t>
                </a:r>
                <a14:m>
                  <m:oMath xmlns:m="http://schemas.openxmlformats.org/officeDocument/2006/math">
                    <m:sSub>
                      <m:sSubPr>
                        <m:ctrlPr>
                          <a:rPr lang="en-US" altLang="vi-VN" sz="2400" i="1" smtClean="0">
                            <a:solidFill>
                              <a:srgbClr val="0070C0"/>
                            </a:solidFill>
                            <a:latin typeface="Cambria Math" panose="02040503050406030204" pitchFamily="18" charset="0"/>
                          </a:rPr>
                        </m:ctrlPr>
                      </m:sSubPr>
                      <m:e>
                        <m:r>
                          <m:rPr>
                            <m:nor/>
                          </m:rPr>
                          <a:rPr lang="en-US" altLang="vi-VN" sz="2400" i="1" dirty="0" smtClean="0">
                            <a:solidFill>
                              <a:srgbClr val="0070C0"/>
                            </a:solidFill>
                            <a:latin typeface=".VnCommercial Script" panose="020B7200000000000000" pitchFamily="34" charset="0"/>
                            <a:cs typeface="Times New Roman" panose="02020603050405020304" pitchFamily="18" charset="0"/>
                          </a:rPr>
                          <m:t>P</m:t>
                        </m:r>
                      </m:e>
                      <m:sub>
                        <m:r>
                          <a:rPr lang="en-US" altLang="vi-VN" sz="2400" b="0" i="1" smtClean="0">
                            <a:solidFill>
                              <a:srgbClr val="0070C0"/>
                            </a:solidFill>
                            <a:latin typeface="Cambria Math" panose="02040503050406030204" pitchFamily="18" charset="0"/>
                          </a:rPr>
                          <m:t>2</m:t>
                        </m:r>
                      </m:sub>
                    </m:sSub>
                  </m:oMath>
                </a14:m>
                <a:r>
                  <a:rPr lang="en-US" altLang="vi-VN" sz="2400" b="1" dirty="0">
                    <a:solidFill>
                      <a:srgbClr val="0070C0"/>
                    </a:solidFill>
                    <a:cs typeface="Times New Roman" panose="02020603050405020304" pitchFamily="18" charset="0"/>
                  </a:rPr>
                  <a:t>= </a:t>
                </a:r>
                <a14:m>
                  <m:oMath xmlns:m="http://schemas.openxmlformats.org/officeDocument/2006/math">
                    <m:r>
                      <m:rPr>
                        <m:nor/>
                      </m:rPr>
                      <a:rPr lang="en-US" altLang="vi-VN" sz="2400" i="1" dirty="0" smtClean="0">
                        <a:solidFill>
                          <a:srgbClr val="0070C0"/>
                        </a:solidFill>
                        <a:latin typeface=".VnCommercial Script" panose="020B7200000000000000" pitchFamily="34" charset="0"/>
                        <a:cs typeface="Times New Roman" panose="02020603050405020304" pitchFamily="18" charset="0"/>
                      </a:rPr>
                      <m:t>P</m:t>
                    </m:r>
                  </m:oMath>
                </a14:m>
                <a:endParaRPr lang="en-US" altLang="vi-VN" sz="2400" b="1" dirty="0">
                  <a:solidFill>
                    <a:srgbClr val="0070C0"/>
                  </a:solidFill>
                  <a:cs typeface="Times New Roman" panose="02020603050405020304" pitchFamily="18" charset="0"/>
                </a:endParaRPr>
              </a:p>
              <a:p>
                <a:pPr>
                  <a:spcBef>
                    <a:spcPts val="0"/>
                  </a:spcBef>
                  <a:buNone/>
                </a:pPr>
                <a:r>
                  <a:rPr lang="en-US" altLang="vi-VN" sz="2400" b="1" dirty="0">
                    <a:solidFill>
                      <a:srgbClr val="0070C0"/>
                    </a:solidFill>
                    <a:cs typeface="Times New Roman" panose="02020603050405020304" pitchFamily="18" charset="0"/>
                  </a:rPr>
                  <a:t> </a:t>
                </a:r>
                <a14:m>
                  <m:oMath xmlns:m="http://schemas.openxmlformats.org/officeDocument/2006/math">
                    <m:sSub>
                      <m:sSubPr>
                        <m:ctrlPr>
                          <a:rPr lang="en-US" altLang="vi-VN" sz="2400" b="1" i="1" smtClean="0">
                            <a:solidFill>
                              <a:srgbClr val="0070C0"/>
                            </a:solidFill>
                            <a:latin typeface="Cambria Math" panose="02040503050406030204" pitchFamily="18" charset="0"/>
                            <a:cs typeface="Times New Roman" panose="02020603050405020304" pitchFamily="18" charset="0"/>
                          </a:rPr>
                        </m:ctrlPr>
                      </m:sSubPr>
                      <m:e>
                        <m:r>
                          <a:rPr lang="en-US" altLang="vi-VN" sz="2400" b="1" i="1" smtClean="0">
                            <a:solidFill>
                              <a:srgbClr val="0070C0"/>
                            </a:solidFill>
                            <a:latin typeface="Cambria Math" panose="02040503050406030204" pitchFamily="18" charset="0"/>
                            <a:cs typeface="Times New Roman" panose="02020603050405020304" pitchFamily="18" charset="0"/>
                          </a:rPr>
                          <m:t>𝑼</m:t>
                        </m:r>
                      </m:e>
                      <m:sub>
                        <m:r>
                          <a:rPr lang="en-US" altLang="vi-VN" sz="2400" b="1" i="1" smtClean="0">
                            <a:solidFill>
                              <a:srgbClr val="0070C0"/>
                            </a:solidFill>
                            <a:latin typeface="Cambria Math" panose="02040503050406030204" pitchFamily="18" charset="0"/>
                            <a:cs typeface="Times New Roman" panose="02020603050405020304" pitchFamily="18" charset="0"/>
                          </a:rPr>
                          <m:t>𝟏</m:t>
                        </m:r>
                        <m:r>
                          <a:rPr lang="en-US" altLang="vi-VN" sz="2400" b="1" i="1" smtClean="0">
                            <a:solidFill>
                              <a:srgbClr val="0070C0"/>
                            </a:solidFill>
                            <a:latin typeface="Cambria Math" panose="02040503050406030204" pitchFamily="18" charset="0"/>
                            <a:cs typeface="Times New Roman" panose="02020603050405020304" pitchFamily="18" charset="0"/>
                          </a:rPr>
                          <m:t> </m:t>
                        </m:r>
                      </m:sub>
                    </m:sSub>
                  </m:oMath>
                </a14:m>
                <a:r>
                  <a:rPr lang="en-US" altLang="vi-VN" sz="2400" b="1" i="1" dirty="0">
                    <a:solidFill>
                      <a:srgbClr val="0070C0"/>
                    </a:solidFill>
                    <a:latin typeface="Times New Roman" panose="02020603050405020304" pitchFamily="18" charset="0"/>
                    <a:cs typeface="Times New Roman" panose="02020603050405020304" pitchFamily="18" charset="0"/>
                  </a:rPr>
                  <a:t> = 500 000V</a:t>
                </a:r>
              </a:p>
              <a:p>
                <a:pPr>
                  <a:spcBef>
                    <a:spcPts val="0"/>
                  </a:spcBef>
                  <a:buNone/>
                </a:pPr>
                <a14:m>
                  <m:oMath xmlns:m="http://schemas.openxmlformats.org/officeDocument/2006/math">
                    <m:sSub>
                      <m:sSubPr>
                        <m:ctrlPr>
                          <a:rPr lang="en-US" altLang="vi-VN" sz="2400" b="1" i="1" smtClean="0">
                            <a:solidFill>
                              <a:srgbClr val="0070C0"/>
                            </a:solidFill>
                            <a:latin typeface="Cambria Math" panose="02040503050406030204" pitchFamily="18" charset="0"/>
                            <a:cs typeface="Times New Roman" panose="02020603050405020304" pitchFamily="18" charset="0"/>
                          </a:rPr>
                        </m:ctrlPr>
                      </m:sSubPr>
                      <m:e>
                        <m:r>
                          <a:rPr lang="en-US" altLang="vi-VN" sz="2400" b="1" i="1" smtClean="0">
                            <a:solidFill>
                              <a:srgbClr val="0070C0"/>
                            </a:solidFill>
                            <a:latin typeface="Cambria Math" panose="02040503050406030204" pitchFamily="18" charset="0"/>
                            <a:cs typeface="Times New Roman" panose="02020603050405020304" pitchFamily="18" charset="0"/>
                          </a:rPr>
                          <m:t>𝑼</m:t>
                        </m:r>
                      </m:e>
                      <m:sub>
                        <m:r>
                          <a:rPr lang="en-US" altLang="vi-VN" sz="2400" b="1" i="1" smtClean="0">
                            <a:solidFill>
                              <a:srgbClr val="0070C0"/>
                            </a:solidFill>
                            <a:latin typeface="Cambria Math" panose="02040503050406030204" pitchFamily="18" charset="0"/>
                            <a:cs typeface="Times New Roman" panose="02020603050405020304" pitchFamily="18" charset="0"/>
                          </a:rPr>
                          <m:t>𝟐</m:t>
                        </m:r>
                        <m:r>
                          <a:rPr lang="en-US" altLang="vi-VN" sz="2400" b="1" i="1" smtClean="0">
                            <a:solidFill>
                              <a:srgbClr val="0070C0"/>
                            </a:solidFill>
                            <a:latin typeface="Cambria Math" panose="02040503050406030204" pitchFamily="18" charset="0"/>
                            <a:cs typeface="Times New Roman" panose="02020603050405020304" pitchFamily="18" charset="0"/>
                          </a:rPr>
                          <m:t> </m:t>
                        </m:r>
                      </m:sub>
                    </m:sSub>
                  </m:oMath>
                </a14:m>
                <a:r>
                  <a:rPr lang="en-US" altLang="vi-VN" sz="2400" b="1" i="1" dirty="0">
                    <a:solidFill>
                      <a:srgbClr val="0070C0"/>
                    </a:solidFill>
                    <a:latin typeface="Times New Roman" panose="02020603050405020304" pitchFamily="18" charset="0"/>
                    <a:cs typeface="Times New Roman" panose="02020603050405020304" pitchFamily="18" charset="0"/>
                  </a:rPr>
                  <a:t> = 100 000V</a:t>
                </a:r>
              </a:p>
              <a:p>
                <a:pPr>
                  <a:spcBef>
                    <a:spcPts val="0"/>
                  </a:spcBef>
                  <a:buNone/>
                </a:pPr>
                <a:r>
                  <a:rPr lang="en-US" altLang="vi-VN" sz="2400" b="1" i="1" dirty="0">
                    <a:solidFill>
                      <a:srgbClr val="0070C0"/>
                    </a:solidFill>
                    <a:latin typeface="Times New Roman" panose="02020603050405020304" pitchFamily="18" charset="0"/>
                    <a:cs typeface="Times New Roman" panose="02020603050405020304" pitchFamily="18" charset="0"/>
                  </a:rPr>
                  <a:t>SS </a:t>
                </a:r>
                <a14:m>
                  <m:oMath xmlns:m="http://schemas.openxmlformats.org/officeDocument/2006/math">
                    <m:sSub>
                      <m:sSubPr>
                        <m:ctrlPr>
                          <a:rPr lang="en-US" altLang="vi-VN" i="1" smtClean="0">
                            <a:solidFill>
                              <a:srgbClr val="FF0000"/>
                            </a:solidFill>
                            <a:latin typeface="Cambria Math" panose="02040503050406030204" pitchFamily="18" charset="0"/>
                          </a:rPr>
                        </m:ctrlPr>
                      </m:sSubPr>
                      <m:e>
                        <m:r>
                          <m:rPr>
                            <m:nor/>
                          </m:rPr>
                          <a:rPr lang="en-US" altLang="vi-VN" i="1" dirty="0" smtClean="0">
                            <a:solidFill>
                              <a:srgbClr val="FF0000"/>
                            </a:solidFill>
                            <a:latin typeface=".VnCommercial Script" panose="020B7200000000000000" pitchFamily="34" charset="0"/>
                            <a:cs typeface="Times New Roman" panose="02020603050405020304" pitchFamily="18" charset="0"/>
                          </a:rPr>
                          <m:t>P</m:t>
                        </m:r>
                      </m:e>
                      <m:sub>
                        <m:r>
                          <a:rPr lang="en-US" altLang="vi-VN" b="0" i="1" smtClean="0">
                            <a:solidFill>
                              <a:srgbClr val="FF0000"/>
                            </a:solidFill>
                            <a:latin typeface="Cambria Math" panose="02040503050406030204" pitchFamily="18" charset="0"/>
                          </a:rPr>
                          <m:t>h</m:t>
                        </m:r>
                        <m:r>
                          <a:rPr lang="en-US" altLang="vi-VN" b="0" i="1" smtClean="0">
                            <a:solidFill>
                              <a:srgbClr val="FF0000"/>
                            </a:solidFill>
                            <a:latin typeface="Cambria Math" panose="02040503050406030204" pitchFamily="18" charset="0"/>
                          </a:rPr>
                          <m:t>𝑝</m:t>
                        </m:r>
                        <m:r>
                          <a:rPr lang="en-US" altLang="vi-VN" b="0" i="1" smtClean="0">
                            <a:solidFill>
                              <a:srgbClr val="FF0000"/>
                            </a:solidFill>
                            <a:latin typeface="Cambria Math" panose="02040503050406030204" pitchFamily="18" charset="0"/>
                          </a:rPr>
                          <m:t>1</m:t>
                        </m:r>
                      </m:sub>
                    </m:sSub>
                  </m:oMath>
                </a14:m>
                <a:r>
                  <a:rPr lang="en-US" altLang="vi-VN" sz="2400" b="1" dirty="0">
                    <a:solidFill>
                      <a:srgbClr val="FF0000"/>
                    </a:solidFill>
                  </a:rPr>
                  <a:t>&amp;</a:t>
                </a:r>
                <a:r>
                  <a:rPr lang="en-US" altLang="vi-VN" b="1" dirty="0">
                    <a:solidFill>
                      <a:srgbClr val="FF0000"/>
                    </a:solidFill>
                  </a:rPr>
                  <a:t> </a:t>
                </a:r>
                <a14:m>
                  <m:oMath xmlns:m="http://schemas.openxmlformats.org/officeDocument/2006/math">
                    <m:sSub>
                      <m:sSubPr>
                        <m:ctrlPr>
                          <a:rPr lang="en-US" altLang="vi-VN" i="1" smtClean="0">
                            <a:solidFill>
                              <a:srgbClr val="FF0000"/>
                            </a:solidFill>
                            <a:latin typeface="Cambria Math" panose="02040503050406030204" pitchFamily="18" charset="0"/>
                          </a:rPr>
                        </m:ctrlPr>
                      </m:sSubPr>
                      <m:e>
                        <m:r>
                          <m:rPr>
                            <m:nor/>
                          </m:rPr>
                          <a:rPr lang="en-US" altLang="vi-VN" i="1" dirty="0" smtClean="0">
                            <a:solidFill>
                              <a:srgbClr val="FF0000"/>
                            </a:solidFill>
                            <a:latin typeface=".VnCommercial Script" panose="020B7200000000000000" pitchFamily="34" charset="0"/>
                            <a:cs typeface="Times New Roman" panose="02020603050405020304" pitchFamily="18" charset="0"/>
                          </a:rPr>
                          <m:t>P</m:t>
                        </m:r>
                      </m:e>
                      <m:sub>
                        <m:r>
                          <a:rPr lang="en-US" altLang="vi-VN" b="0" i="1" smtClean="0">
                            <a:solidFill>
                              <a:srgbClr val="FF0000"/>
                            </a:solidFill>
                            <a:latin typeface="Cambria Math" panose="02040503050406030204" pitchFamily="18" charset="0"/>
                          </a:rPr>
                          <m:t>h</m:t>
                        </m:r>
                        <m:r>
                          <a:rPr lang="en-US" altLang="vi-VN" b="0" i="1" smtClean="0">
                            <a:solidFill>
                              <a:srgbClr val="FF0000"/>
                            </a:solidFill>
                            <a:latin typeface="Cambria Math" panose="02040503050406030204" pitchFamily="18" charset="0"/>
                          </a:rPr>
                          <m:t>𝑝</m:t>
                        </m:r>
                        <m:r>
                          <a:rPr lang="en-US" altLang="vi-VN" b="0" i="1" smtClean="0">
                            <a:solidFill>
                              <a:srgbClr val="FF0000"/>
                            </a:solidFill>
                            <a:latin typeface="Cambria Math" panose="02040503050406030204" pitchFamily="18" charset="0"/>
                          </a:rPr>
                          <m:t>2</m:t>
                        </m:r>
                      </m:sub>
                    </m:sSub>
                  </m:oMath>
                </a14:m>
                <a:endParaRPr lang="en-US" altLang="vi-VN" b="1" dirty="0">
                  <a:solidFill>
                    <a:srgbClr val="FF0000"/>
                  </a:solidFill>
                </a:endParaRPr>
              </a:p>
            </p:txBody>
          </p:sp>
        </mc:Choice>
        <mc:Fallback xmlns="">
          <p:sp>
            <p:nvSpPr>
              <p:cNvPr id="10" name="Rectangle 9"/>
              <p:cNvSpPr>
                <a:spLocks noRot="1" noChangeAspect="1" noMove="1" noResize="1" noEditPoints="1" noAdjustHandles="1" noChangeArrowheads="1" noChangeShapeType="1" noTextEdit="1"/>
              </p:cNvSpPr>
              <p:nvPr/>
            </p:nvSpPr>
            <p:spPr bwMode="auto">
              <a:xfrm>
                <a:off x="818867" y="1862791"/>
                <a:ext cx="2604779" cy="2038507"/>
              </a:xfrm>
              <a:prstGeom prst="rect">
                <a:avLst/>
              </a:prstGeom>
              <a:blipFill>
                <a:blip r:embed="rId3"/>
                <a:stretch>
                  <a:fillRect l="-3505" t="-1497" b="-299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vi-VN">
                    <a:noFill/>
                  </a:rPr>
                  <a:t> </a:t>
                </a:r>
              </a:p>
            </p:txBody>
          </p:sp>
        </mc:Fallback>
      </mc:AlternateContent>
      <p:cxnSp>
        <p:nvCxnSpPr>
          <p:cNvPr id="11" name="Straight Connector 10"/>
          <p:cNvCxnSpPr/>
          <p:nvPr/>
        </p:nvCxnSpPr>
        <p:spPr>
          <a:xfrm>
            <a:off x="3325499" y="1751526"/>
            <a:ext cx="0" cy="5048987"/>
          </a:xfrm>
          <a:prstGeom prst="line">
            <a:avLst/>
          </a:prstGeom>
        </p:spPr>
        <p:style>
          <a:lnRef idx="1">
            <a:schemeClr val="dk1"/>
          </a:lnRef>
          <a:fillRef idx="0">
            <a:schemeClr val="dk1"/>
          </a:fillRef>
          <a:effectRef idx="0">
            <a:schemeClr val="dk1"/>
          </a:effectRef>
          <a:fontRef idx="minor">
            <a:schemeClr val="tx1"/>
          </a:fontRef>
        </p:style>
      </p:cxnSp>
      <p:sp>
        <p:nvSpPr>
          <p:cNvPr id="12" name="Rectangle 11"/>
          <p:cNvSpPr>
            <a:spLocks noChangeArrowheads="1"/>
          </p:cNvSpPr>
          <p:nvPr/>
        </p:nvSpPr>
        <p:spPr bwMode="auto">
          <a:xfrm>
            <a:off x="3423646" y="1827277"/>
            <a:ext cx="31047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vi-VN" sz="2000" b="1" u="sng" dirty="0">
                <a:solidFill>
                  <a:srgbClr val="000099"/>
                </a:solidFill>
              </a:rPr>
              <a:t>Giải</a:t>
            </a:r>
            <a:r>
              <a:rPr lang="en-US" altLang="vi-VN" sz="2000" b="1" dirty="0">
                <a:solidFill>
                  <a:srgbClr val="000099"/>
                </a:solidFill>
              </a:rPr>
              <a:t>:</a:t>
            </a:r>
          </a:p>
        </p:txBody>
      </p:sp>
    </p:spTree>
    <p:extLst>
      <p:ext uri="{BB962C8B-B14F-4D97-AF65-F5344CB8AC3E}">
        <p14:creationId xmlns:p14="http://schemas.microsoft.com/office/powerpoint/2010/main" val="179263388"/>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4585">
                                            <p:txEl>
                                              <p:pRg st="0" end="0"/>
                                            </p:txEl>
                                          </p:spTgt>
                                        </p:tgtEl>
                                        <p:attrNameLst>
                                          <p:attrName>style.visibility</p:attrName>
                                        </p:attrNameLst>
                                      </p:cBhvr>
                                      <p:to>
                                        <p:strVal val="visible"/>
                                      </p:to>
                                    </p:set>
                                    <p:anim calcmode="lin" valueType="num">
                                      <p:cBhvr additive="base">
                                        <p:cTn id="23" dur="500" fill="hold"/>
                                        <p:tgtEl>
                                          <p:spTgt spid="2458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458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4585">
                                            <p:txEl>
                                              <p:pRg st="1" end="1"/>
                                            </p:txEl>
                                          </p:spTgt>
                                        </p:tgtEl>
                                        <p:attrNameLst>
                                          <p:attrName>style.visibility</p:attrName>
                                        </p:attrNameLst>
                                      </p:cBhvr>
                                      <p:to>
                                        <p:strVal val="visible"/>
                                      </p:to>
                                    </p:set>
                                    <p:anim calcmode="lin" valueType="num">
                                      <p:cBhvr additive="base">
                                        <p:cTn id="29" dur="500" fill="hold"/>
                                        <p:tgtEl>
                                          <p:spTgt spid="24585">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458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4585">
                                            <p:txEl>
                                              <p:pRg st="2" end="2"/>
                                            </p:txEl>
                                          </p:spTgt>
                                        </p:tgtEl>
                                        <p:attrNameLst>
                                          <p:attrName>style.visibility</p:attrName>
                                        </p:attrNameLst>
                                      </p:cBhvr>
                                      <p:to>
                                        <p:strVal val="visible"/>
                                      </p:to>
                                    </p:set>
                                    <p:anim calcmode="lin" valueType="num">
                                      <p:cBhvr additive="base">
                                        <p:cTn id="35" dur="500" fill="hold"/>
                                        <p:tgtEl>
                                          <p:spTgt spid="24585">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458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4585">
                                            <p:txEl>
                                              <p:pRg st="3" end="3"/>
                                            </p:txEl>
                                          </p:spTgt>
                                        </p:tgtEl>
                                        <p:attrNameLst>
                                          <p:attrName>style.visibility</p:attrName>
                                        </p:attrNameLst>
                                      </p:cBhvr>
                                      <p:to>
                                        <p:strVal val="visible"/>
                                      </p:to>
                                    </p:set>
                                    <p:anim calcmode="lin" valueType="num">
                                      <p:cBhvr additive="base">
                                        <p:cTn id="41" dur="500" fill="hold"/>
                                        <p:tgtEl>
                                          <p:spTgt spid="24585">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458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4585">
                                            <p:txEl>
                                              <p:pRg st="4" end="4"/>
                                            </p:txEl>
                                          </p:spTgt>
                                        </p:tgtEl>
                                        <p:attrNameLst>
                                          <p:attrName>style.visibility</p:attrName>
                                        </p:attrNameLst>
                                      </p:cBhvr>
                                      <p:to>
                                        <p:strVal val="visible"/>
                                      </p:to>
                                    </p:set>
                                    <p:anim calcmode="lin" valueType="num">
                                      <p:cBhvr additive="base">
                                        <p:cTn id="47" dur="500" fill="hold"/>
                                        <p:tgtEl>
                                          <p:spTgt spid="24585">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458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4585">
                                            <p:txEl>
                                              <p:pRg st="5" end="5"/>
                                            </p:txEl>
                                          </p:spTgt>
                                        </p:tgtEl>
                                        <p:attrNameLst>
                                          <p:attrName>style.visibility</p:attrName>
                                        </p:attrNameLst>
                                      </p:cBhvr>
                                      <p:to>
                                        <p:strVal val="visible"/>
                                      </p:to>
                                    </p:set>
                                    <p:anim calcmode="lin" valueType="num">
                                      <p:cBhvr additive="base">
                                        <p:cTn id="53" dur="500" fill="hold"/>
                                        <p:tgtEl>
                                          <p:spTgt spid="24585">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458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4585">
                                            <p:txEl>
                                              <p:pRg st="6" end="6"/>
                                            </p:txEl>
                                          </p:spTgt>
                                        </p:tgtEl>
                                        <p:attrNameLst>
                                          <p:attrName>style.visibility</p:attrName>
                                        </p:attrNameLst>
                                      </p:cBhvr>
                                      <p:to>
                                        <p:strVal val="visible"/>
                                      </p:to>
                                    </p:set>
                                    <p:anim calcmode="lin" valueType="num">
                                      <p:cBhvr additive="base">
                                        <p:cTn id="59" dur="500" fill="hold"/>
                                        <p:tgtEl>
                                          <p:spTgt spid="24585">
                                            <p:txEl>
                                              <p:pRg st="6" end="6"/>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458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1100</Words>
  <Application>Microsoft Office PowerPoint</Application>
  <PresentationFormat>Widescreen</PresentationFormat>
  <Paragraphs>94</Paragraphs>
  <Slides>13</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4" baseType="lpstr">
      <vt:lpstr>.VnAristote</vt:lpstr>
      <vt:lpstr>.VnCommercial Script</vt:lpstr>
      <vt:lpstr>.VnTime</vt:lpstr>
      <vt:lpstr>.VnTimeH</vt:lpstr>
      <vt:lpstr>Arial</vt:lpstr>
      <vt:lpstr>Calibri</vt:lpstr>
      <vt:lpstr>Calibri Light</vt:lpstr>
      <vt:lpstr>Cambria Math</vt:lpstr>
      <vt:lpstr>Times New Roman</vt:lpstr>
      <vt:lpstr>Office Theme</vt:lpstr>
      <vt:lpstr>Equation</vt:lpstr>
      <vt:lpstr>PowerPoint Presentation</vt:lpstr>
      <vt:lpstr>PowerPoint Presentation</vt:lpstr>
      <vt:lpstr>PowerPoint Presentation</vt:lpstr>
      <vt:lpstr>      Giả sử cần truyền tải một công suất điện P bằng một đường dây có điện trở R và đặt vào hai đầu đường dây một hiệu điện thế U. Hãy lập công thức xác định công suất hao phí "P" _hp do tỏa nhiệt phụ thuộc như thế nào vào các yếu tố P, U, R?  </vt:lpstr>
      <vt:lpstr>Để truyền tải một công suất P xác định, muốn giảm hao phí do tỏa nhiệt thì có thể có những cách làm nào?</vt:lpstr>
      <vt:lpstr>PowerPoint Presentation</vt:lpstr>
      <vt:lpstr>PowerPoint Presentation</vt:lpstr>
      <vt:lpstr>PowerPoint Presentation</vt:lpstr>
      <vt:lpstr>PowerPoint Presentation</vt:lpstr>
      <vt:lpstr>PowerPoint Presentation</vt:lpstr>
      <vt:lpstr>Ghi nhí:</vt:lpstr>
      <vt:lpstr>PowerPoint Presentation</vt:lpstr>
      <vt:lpstr>PowerPoint Presentation</vt:lpstr>
    </vt:vector>
  </TitlesOfParts>
  <Company>http://dichvusuamaytinhtainha.com/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Thanh Bình Trần</cp:lastModifiedBy>
  <cp:revision>12</cp:revision>
  <dcterms:created xsi:type="dcterms:W3CDTF">2022-02-06T12:51:32Z</dcterms:created>
  <dcterms:modified xsi:type="dcterms:W3CDTF">2023-02-05T15:45:50Z</dcterms:modified>
</cp:coreProperties>
</file>